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20" r:id="rId2"/>
    <p:sldMasterId id="2147483672" r:id="rId3"/>
    <p:sldMasterId id="2147483684" r:id="rId4"/>
    <p:sldMasterId id="2147483822" r:id="rId5"/>
    <p:sldMasterId id="2147483826" r:id="rId6"/>
    <p:sldMasterId id="2147483830" r:id="rId7"/>
    <p:sldMasterId id="2147483834" r:id="rId8"/>
    <p:sldMasterId id="2147483838" r:id="rId9"/>
    <p:sldMasterId id="2147483873" r:id="rId10"/>
    <p:sldMasterId id="2147483885" r:id="rId11"/>
    <p:sldMasterId id="2147483909" r:id="rId12"/>
    <p:sldMasterId id="2147483913" r:id="rId13"/>
    <p:sldMasterId id="2147483917" r:id="rId14"/>
    <p:sldMasterId id="2147483921" r:id="rId15"/>
  </p:sldMasterIdLst>
  <p:notesMasterIdLst>
    <p:notesMasterId r:id="rId57"/>
  </p:notesMasterIdLst>
  <p:handoutMasterIdLst>
    <p:handoutMasterId r:id="rId58"/>
  </p:handoutMasterIdLst>
  <p:sldIdLst>
    <p:sldId id="298" r:id="rId16"/>
    <p:sldId id="300" r:id="rId17"/>
    <p:sldId id="357" r:id="rId18"/>
    <p:sldId id="359" r:id="rId19"/>
    <p:sldId id="358" r:id="rId20"/>
    <p:sldId id="356" r:id="rId21"/>
    <p:sldId id="330" r:id="rId22"/>
    <p:sldId id="355" r:id="rId23"/>
    <p:sldId id="333" r:id="rId24"/>
    <p:sldId id="320" r:id="rId25"/>
    <p:sldId id="323" r:id="rId26"/>
    <p:sldId id="322" r:id="rId27"/>
    <p:sldId id="336" r:id="rId28"/>
    <p:sldId id="360" r:id="rId29"/>
    <p:sldId id="331" r:id="rId30"/>
    <p:sldId id="332" r:id="rId31"/>
    <p:sldId id="341" r:id="rId32"/>
    <p:sldId id="340" r:id="rId33"/>
    <p:sldId id="342" r:id="rId34"/>
    <p:sldId id="338" r:id="rId35"/>
    <p:sldId id="364" r:id="rId36"/>
    <p:sldId id="366" r:id="rId37"/>
    <p:sldId id="315" r:id="rId38"/>
    <p:sldId id="306" r:id="rId39"/>
    <p:sldId id="343" r:id="rId40"/>
    <p:sldId id="344" r:id="rId41"/>
    <p:sldId id="368" r:id="rId42"/>
    <p:sldId id="307" r:id="rId43"/>
    <p:sldId id="354" r:id="rId44"/>
    <p:sldId id="345" r:id="rId45"/>
    <p:sldId id="369" r:id="rId46"/>
    <p:sldId id="348" r:id="rId47"/>
    <p:sldId id="349" r:id="rId48"/>
    <p:sldId id="347" r:id="rId49"/>
    <p:sldId id="350" r:id="rId50"/>
    <p:sldId id="370" r:id="rId51"/>
    <p:sldId id="351" r:id="rId52"/>
    <p:sldId id="353" r:id="rId53"/>
    <p:sldId id="352" r:id="rId54"/>
    <p:sldId id="365" r:id="rId55"/>
    <p:sldId id="367" r:id="rId56"/>
  </p:sldIdLst>
  <p:sldSz cx="9144000" cy="6858000" type="screen4x3"/>
  <p:notesSz cx="9926638" cy="67976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l 4:1 Samhällets ansvar" id="{3AD203D1-D522-4131-9BEE-EBBFEDB404B6}">
          <p14:sldIdLst>
            <p14:sldId id="298"/>
            <p14:sldId id="300"/>
            <p14:sldId id="357"/>
            <p14:sldId id="359"/>
            <p14:sldId id="358"/>
            <p14:sldId id="356"/>
            <p14:sldId id="330"/>
            <p14:sldId id="355"/>
            <p14:sldId id="333"/>
            <p14:sldId id="320"/>
            <p14:sldId id="323"/>
            <p14:sldId id="322"/>
            <p14:sldId id="336"/>
            <p14:sldId id="360"/>
            <p14:sldId id="331"/>
            <p14:sldId id="332"/>
            <p14:sldId id="341"/>
            <p14:sldId id="340"/>
            <p14:sldId id="342"/>
            <p14:sldId id="338"/>
            <p14:sldId id="364"/>
            <p14:sldId id="366"/>
          </p14:sldIdLst>
        </p14:section>
        <p14:section name="Del 4:2 De yrkesverksammas ansvar" id="{90333D5C-2361-46CB-A69E-E37767184002}">
          <p14:sldIdLst>
            <p14:sldId id="315"/>
            <p14:sldId id="306"/>
            <p14:sldId id="343"/>
            <p14:sldId id="344"/>
            <p14:sldId id="368"/>
            <p14:sldId id="307"/>
            <p14:sldId id="354"/>
            <p14:sldId id="345"/>
            <p14:sldId id="369"/>
            <p14:sldId id="348"/>
            <p14:sldId id="349"/>
            <p14:sldId id="347"/>
            <p14:sldId id="350"/>
            <p14:sldId id="370"/>
            <p14:sldId id="351"/>
            <p14:sldId id="353"/>
            <p14:sldId id="352"/>
            <p14:sldId id="365"/>
            <p14:sldId id="367"/>
          </p14:sldIdLst>
        </p14:section>
      </p14:sectionLst>
    </p:ex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A0000"/>
    <a:srgbClr val="C9DAD0"/>
    <a:srgbClr val="CBA7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34580" autoAdjust="0"/>
    <p:restoredTop sz="86410" autoAdjust="0"/>
  </p:normalViewPr>
  <p:slideViewPr>
    <p:cSldViewPr snapToGrid="0" showGuides="1">
      <p:cViewPr varScale="1">
        <p:scale>
          <a:sx n="97" d="100"/>
          <a:sy n="97" d="100"/>
        </p:scale>
        <p:origin x="1699" y="72"/>
      </p:cViewPr>
      <p:guideLst>
        <p:guide orient="horz" pos="2183"/>
        <p:guide pos="2880"/>
      </p:guideLst>
    </p:cSldViewPr>
  </p:slideViewPr>
  <p:outlineViewPr>
    <p:cViewPr>
      <p:scale>
        <a:sx n="33" d="100"/>
        <a:sy n="33" d="100"/>
      </p:scale>
      <p:origin x="0" y="-4700"/>
    </p:cViewPr>
  </p:outlineViewPr>
  <p:notesTextViewPr>
    <p:cViewPr>
      <p:scale>
        <a:sx n="3" d="2"/>
        <a:sy n="3" d="2"/>
      </p:scale>
      <p:origin x="0" y="0"/>
    </p:cViewPr>
  </p:notesTextViewPr>
  <p:sorterViewPr>
    <p:cViewPr varScale="1">
      <p:scale>
        <a:sx n="1" d="1"/>
        <a:sy n="1" d="1"/>
      </p:scale>
      <p:origin x="0" y="-8530"/>
    </p:cViewPr>
  </p:sorterViewPr>
  <p:notesViewPr>
    <p:cSldViewPr snapToGrid="0" showGuides="1">
      <p:cViewPr varScale="1">
        <p:scale>
          <a:sx n="97" d="100"/>
          <a:sy n="97" d="100"/>
        </p:scale>
        <p:origin x="1464" y="8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6457413"/>
            <a:ext cx="4302625" cy="34026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621697" y="6457413"/>
            <a:ext cx="4302625" cy="340265"/>
          </a:xfrm>
          <a:prstGeom prst="rect">
            <a:avLst/>
          </a:prstGeom>
        </p:spPr>
        <p:txBody>
          <a:bodyPr vert="horz" lIns="91440" tIns="45720" rIns="91440" bIns="45720" rtlCol="0" anchor="b"/>
          <a:lstStyle>
            <a:lvl1pPr algn="r">
              <a:defRPr sz="1200"/>
            </a:lvl1pPr>
          </a:lstStyle>
          <a:p>
            <a:fld id="{EECCF8AC-C855-45D4-BB40-432B71B7DFFC}" type="slidenum">
              <a:rPr lang="sv-SE" smtClean="0"/>
              <a:pPr/>
              <a:t>‹#›</a:t>
            </a:fld>
            <a:endParaRPr lang="sv-SE"/>
          </a:p>
        </p:txBody>
      </p:sp>
    </p:spTree>
    <p:extLst>
      <p:ext uri="{BB962C8B-B14F-4D97-AF65-F5344CB8AC3E}">
        <p14:creationId xmlns:p14="http://schemas.microsoft.com/office/powerpoint/2010/main" val="1665588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3648075" y="536575"/>
            <a:ext cx="2643188" cy="198278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769516" y="3386175"/>
            <a:ext cx="8399525" cy="2993737"/>
          </a:xfrm>
          <a:prstGeom prst="rect">
            <a:avLst/>
          </a:prstGeom>
          <a:ln>
            <a:solidFill>
              <a:schemeClr val="bg1">
                <a:lumMod val="85000"/>
              </a:schemeClr>
            </a:solidFill>
          </a:ln>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p:cNvSpPr>
            <a:spLocks noGrp="1"/>
          </p:cNvSpPr>
          <p:nvPr>
            <p:ph type="sldNum" sz="quarter" idx="5"/>
          </p:nvPr>
        </p:nvSpPr>
        <p:spPr>
          <a:xfrm>
            <a:off x="5625097" y="0"/>
            <a:ext cx="4301543" cy="341064"/>
          </a:xfrm>
          <a:prstGeom prst="rect">
            <a:avLst/>
          </a:prstGeom>
        </p:spPr>
        <p:txBody>
          <a:bodyPr vert="horz" lIns="91440" tIns="45720" rIns="91440" bIns="45720" rtlCol="0" anchor="t"/>
          <a:lstStyle>
            <a:lvl1pPr algn="r">
              <a:defRPr sz="1800" b="1"/>
            </a:lvl1pPr>
          </a:lstStyle>
          <a:p>
            <a:fld id="{9362F075-4567-446A-B20C-69EC63BDC41B}" type="slidenum">
              <a:rPr lang="sv-SE" smtClean="0"/>
              <a:pPr/>
              <a:t>‹#›</a:t>
            </a:fld>
            <a:endParaRPr lang="sv-SE"/>
          </a:p>
        </p:txBody>
      </p:sp>
      <p:sp>
        <p:nvSpPr>
          <p:cNvPr id="9" name="Platshållare för bildnummer 6"/>
          <p:cNvSpPr txBox="1">
            <a:spLocks/>
          </p:cNvSpPr>
          <p:nvPr/>
        </p:nvSpPr>
        <p:spPr>
          <a:xfrm>
            <a:off x="2" y="6456611"/>
            <a:ext cx="9926638" cy="341064"/>
          </a:xfrm>
          <a:prstGeom prst="rect">
            <a:avLst/>
          </a:prstGeom>
        </p:spPr>
        <p:txBody>
          <a:bodyPr vert="horz" lIns="91440" tIns="45720" rIns="91440" bIns="45720" rtlCol="0" anchor="t"/>
          <a:lstStyle>
            <a:defPPr>
              <a:defRPr lang="sv-SE"/>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62F075-4567-446A-B20C-69EC63BDC41B}" type="slidenum">
              <a:rPr lang="sv-SE" smtClean="0"/>
              <a:pPr algn="ctr"/>
              <a:t>‹#›</a:t>
            </a:fld>
            <a:endParaRPr lang="sv-SE"/>
          </a:p>
        </p:txBody>
      </p:sp>
    </p:spTree>
    <p:extLst>
      <p:ext uri="{BB962C8B-B14F-4D97-AF65-F5344CB8AC3E}">
        <p14:creationId xmlns:p14="http://schemas.microsoft.com/office/powerpoint/2010/main" val="2192274511"/>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800" kern="1200">
        <a:solidFill>
          <a:schemeClr val="tx1"/>
        </a:solidFill>
        <a:latin typeface="+mn-lt"/>
        <a:ea typeface="+mn-ea"/>
        <a:cs typeface="+mn-cs"/>
      </a:defRPr>
    </a:lvl1pPr>
    <a:lvl2pPr marL="457200" algn="l" defTabSz="914400" rtl="0" eaLnBrk="1" latinLnBrk="0" hangingPunct="1">
      <a:spcAft>
        <a:spcPts val="600"/>
      </a:spcAft>
      <a:defRPr sz="1800" kern="1200">
        <a:solidFill>
          <a:schemeClr val="tx1"/>
        </a:solidFill>
        <a:latin typeface="+mn-lt"/>
        <a:ea typeface="+mn-ea"/>
        <a:cs typeface="+mn-cs"/>
      </a:defRPr>
    </a:lvl2pPr>
    <a:lvl3pPr marL="914400" algn="l" defTabSz="914400" rtl="0" eaLnBrk="1" latinLnBrk="0" hangingPunct="1">
      <a:spcAft>
        <a:spcPts val="600"/>
      </a:spcAft>
      <a:defRPr sz="1800" kern="1200">
        <a:solidFill>
          <a:schemeClr val="tx1"/>
        </a:solidFill>
        <a:latin typeface="+mn-lt"/>
        <a:ea typeface="+mn-ea"/>
        <a:cs typeface="+mn-cs"/>
      </a:defRPr>
    </a:lvl3pPr>
    <a:lvl4pPr marL="1371600" algn="l" defTabSz="914400" rtl="0" eaLnBrk="1" latinLnBrk="0" hangingPunct="1">
      <a:spcAft>
        <a:spcPts val="600"/>
      </a:spcAft>
      <a:defRPr sz="1800" kern="1200">
        <a:solidFill>
          <a:schemeClr val="tx1"/>
        </a:solidFill>
        <a:latin typeface="+mn-lt"/>
        <a:ea typeface="+mn-ea"/>
        <a:cs typeface="+mn-cs"/>
      </a:defRPr>
    </a:lvl4pPr>
    <a:lvl5pPr marL="1828800" algn="l" defTabSz="914400" rtl="0" eaLnBrk="1" latinLnBrk="0" hangingPunct="1">
      <a:spcAft>
        <a:spcPts val="600"/>
      </a:spcAft>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63975" y="565150"/>
            <a:ext cx="264318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a:t>
            </a:fld>
            <a:endParaRPr lang="sv-SE"/>
          </a:p>
        </p:txBody>
      </p:sp>
    </p:spTree>
    <p:extLst>
      <p:ext uri="{BB962C8B-B14F-4D97-AF65-F5344CB8AC3E}">
        <p14:creationId xmlns:p14="http://schemas.microsoft.com/office/powerpoint/2010/main" val="274014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r>
              <a:rPr lang="sv-SE" dirty="0"/>
              <a:t>2:14</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10</a:t>
            </a:fld>
            <a:endParaRPr lang="sv-SE"/>
          </a:p>
        </p:txBody>
      </p:sp>
    </p:spTree>
    <p:extLst>
      <p:ext uri="{BB962C8B-B14F-4D97-AF65-F5344CB8AC3E}">
        <p14:creationId xmlns:p14="http://schemas.microsoft.com/office/powerpoint/2010/main" val="242901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11</a:t>
            </a:fld>
            <a:endParaRPr lang="sv-SE"/>
          </a:p>
        </p:txBody>
      </p:sp>
    </p:spTree>
    <p:extLst>
      <p:ext uri="{BB962C8B-B14F-4D97-AF65-F5344CB8AC3E}">
        <p14:creationId xmlns:p14="http://schemas.microsoft.com/office/powerpoint/2010/main" val="28806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12</a:t>
            </a:fld>
            <a:endParaRPr lang="sv-SE"/>
          </a:p>
        </p:txBody>
      </p:sp>
    </p:spTree>
    <p:extLst>
      <p:ext uri="{BB962C8B-B14F-4D97-AF65-F5344CB8AC3E}">
        <p14:creationId xmlns:p14="http://schemas.microsoft.com/office/powerpoint/2010/main" val="176292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1725" y="581025"/>
            <a:ext cx="2643188" cy="1982788"/>
          </a:xfrm>
        </p:spPr>
      </p:sp>
      <p:sp>
        <p:nvSpPr>
          <p:cNvPr id="3" name="Platshållare för anteckningar 2"/>
          <p:cNvSpPr>
            <a:spLocks noGrp="1"/>
          </p:cNvSpPr>
          <p:nvPr>
            <p:ph type="body" idx="1"/>
          </p:nvPr>
        </p:nvSpPr>
        <p:spPr/>
        <p:txBody>
          <a:bodyPr/>
          <a:lstStyle/>
          <a:p>
            <a:r>
              <a:rPr lang="sv-SE" dirty="0"/>
              <a:t>Gör 5</a:t>
            </a:r>
            <a:r>
              <a:rPr lang="sv-SE" baseline="0" dirty="0"/>
              <a:t> kolumner på tavlan och skriv rubrikerna som finns på post-it-lapparna.</a:t>
            </a:r>
          </a:p>
          <a:p>
            <a:r>
              <a:rPr lang="sv-SE" baseline="0" dirty="0"/>
              <a:t>Låt dem efter de haft tre minuter på sig att ge exempel på olika handlingar som är utryck för våld.</a:t>
            </a:r>
          </a:p>
          <a:p>
            <a:r>
              <a:rPr lang="sv-SE" b="1" baseline="0" dirty="0"/>
              <a:t>Genomförandet</a:t>
            </a:r>
            <a:r>
              <a:rPr lang="sv-SE" baseline="0" dirty="0"/>
              <a:t>:</a:t>
            </a:r>
          </a:p>
          <a:p>
            <a:r>
              <a:rPr lang="sv-SE" baseline="0" dirty="0"/>
              <a:t>Låt varje par komma med exempel i varje kolumn.</a:t>
            </a:r>
          </a:p>
          <a:p>
            <a:r>
              <a:rPr lang="sv-SE" baseline="0" dirty="0"/>
              <a:t>Här kan du ta antingen en kolumn för sig och låta alla paren komma med ett exempel, sedan över till nästa kolumn osv.</a:t>
            </a:r>
          </a:p>
          <a:p>
            <a:r>
              <a:rPr lang="sv-SE" baseline="0" dirty="0"/>
              <a:t>Eller låta ett par ge exempel i varje kolumn. </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13</a:t>
            </a:fld>
            <a:endParaRPr lang="sv-SE"/>
          </a:p>
        </p:txBody>
      </p:sp>
    </p:spTree>
    <p:extLst>
      <p:ext uri="{BB962C8B-B14F-4D97-AF65-F5344CB8AC3E}">
        <p14:creationId xmlns:p14="http://schemas.microsoft.com/office/powerpoint/2010/main" val="122548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417888" y="581025"/>
            <a:ext cx="2643187" cy="1982788"/>
          </a:xfrm>
        </p:spPr>
      </p:sp>
      <p:sp>
        <p:nvSpPr>
          <p:cNvPr id="3" name="Platshållare för anteckningar 2"/>
          <p:cNvSpPr>
            <a:spLocks noGrp="1"/>
          </p:cNvSpPr>
          <p:nvPr>
            <p:ph type="body" idx="1"/>
          </p:nvPr>
        </p:nvSpPr>
        <p:spPr/>
        <p:txBody>
          <a:bodyPr/>
          <a:lstStyle/>
          <a:p>
            <a:r>
              <a:rPr lang="sv-SE" baseline="0" dirty="0"/>
              <a:t>http://www.nck.uu.se/kunskapsbanken/amnesguider/vad-sager-lagen/</a:t>
            </a:r>
          </a:p>
          <a:p>
            <a:endParaRPr lang="sv-SE" baseline="0" dirty="0"/>
          </a:p>
          <a:p>
            <a:r>
              <a:rPr lang="sv-SE" baseline="0" dirty="0"/>
              <a:t>Prova innan och se vilka texter du vill visa!</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14</a:t>
            </a:fld>
            <a:endParaRPr lang="sv-SE"/>
          </a:p>
        </p:txBody>
      </p:sp>
    </p:spTree>
    <p:extLst>
      <p:ext uri="{BB962C8B-B14F-4D97-AF65-F5344CB8AC3E}">
        <p14:creationId xmlns:p14="http://schemas.microsoft.com/office/powerpoint/2010/main" val="238521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15</a:t>
            </a:fld>
            <a:endParaRPr lang="sv-SE"/>
          </a:p>
        </p:txBody>
      </p:sp>
    </p:spTree>
    <p:extLst>
      <p:ext uri="{BB962C8B-B14F-4D97-AF65-F5344CB8AC3E}">
        <p14:creationId xmlns:p14="http://schemas.microsoft.com/office/powerpoint/2010/main" val="962611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16</a:t>
            </a:fld>
            <a:endParaRPr lang="sv-SE"/>
          </a:p>
        </p:txBody>
      </p:sp>
    </p:spTree>
    <p:extLst>
      <p:ext uri="{BB962C8B-B14F-4D97-AF65-F5344CB8AC3E}">
        <p14:creationId xmlns:p14="http://schemas.microsoft.com/office/powerpoint/2010/main" val="1093263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631825"/>
            <a:ext cx="2643188" cy="1982788"/>
          </a:xfrm>
        </p:spPr>
      </p:sp>
      <p:sp>
        <p:nvSpPr>
          <p:cNvPr id="3" name="Platshållare för anteckningar 2"/>
          <p:cNvSpPr>
            <a:spLocks noGrp="1"/>
          </p:cNvSpPr>
          <p:nvPr>
            <p:ph type="body" idx="1"/>
          </p:nvPr>
        </p:nvSpPr>
        <p:spPr/>
        <p:txBody>
          <a:bodyPr/>
          <a:lstStyle/>
          <a:p>
            <a:r>
              <a:rPr lang="sv-SE" baseline="0" dirty="0"/>
              <a:t>Testa gärna innan vilka enheter som finns</a:t>
            </a:r>
          </a:p>
          <a:p>
            <a:r>
              <a:rPr lang="sv-SE" baseline="0" dirty="0"/>
              <a:t>Men sök tillsammans</a:t>
            </a:r>
          </a:p>
          <a:p>
            <a:r>
              <a:rPr lang="sv-SE" baseline="0" dirty="0"/>
              <a:t>Be om gruppens förslag på vilka ord de tycker du ska använda</a:t>
            </a:r>
          </a:p>
          <a:p>
            <a:r>
              <a:rPr lang="sv-SE" baseline="0" dirty="0"/>
              <a:t>Ha din egna sökvägar i minnet </a:t>
            </a:r>
            <a:r>
              <a:rPr lang="sv-SE" baseline="0" dirty="0">
                <a:sym typeface="Wingdings" panose="05000000000000000000" pitchFamily="2" charset="2"/>
              </a:rPr>
              <a:t></a:t>
            </a:r>
          </a:p>
          <a:p>
            <a:r>
              <a:rPr lang="sv-SE" dirty="0"/>
              <a:t>Gå in på aktuell hemsida och skriv olika sökord eller Googla med samma sökord. </a:t>
            </a:r>
          </a:p>
          <a:p>
            <a:r>
              <a:rPr lang="sv-SE" dirty="0"/>
              <a:t>Förslag på sökord:</a:t>
            </a:r>
          </a:p>
          <a:p>
            <a:r>
              <a:rPr lang="sv-SE" dirty="0"/>
              <a:t>Våldsutövare; Mansmottagning; Mancentrum, ”Stöd till män”; ”Krismottagning för män”)</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17</a:t>
            </a:fld>
            <a:endParaRPr lang="sv-SE"/>
          </a:p>
        </p:txBody>
      </p:sp>
    </p:spTree>
    <p:extLst>
      <p:ext uri="{BB962C8B-B14F-4D97-AF65-F5344CB8AC3E}">
        <p14:creationId xmlns:p14="http://schemas.microsoft.com/office/powerpoint/2010/main" val="1316801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18</a:t>
            </a:fld>
            <a:endParaRPr lang="sv-SE"/>
          </a:p>
        </p:txBody>
      </p:sp>
    </p:spTree>
    <p:extLst>
      <p:ext uri="{BB962C8B-B14F-4D97-AF65-F5344CB8AC3E}">
        <p14:creationId xmlns:p14="http://schemas.microsoft.com/office/powerpoint/2010/main" val="49945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19</a:t>
            </a:fld>
            <a:endParaRPr lang="sv-SE"/>
          </a:p>
        </p:txBody>
      </p:sp>
    </p:spTree>
    <p:extLst>
      <p:ext uri="{BB962C8B-B14F-4D97-AF65-F5344CB8AC3E}">
        <p14:creationId xmlns:p14="http://schemas.microsoft.com/office/powerpoint/2010/main" val="271440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0138" y="614363"/>
            <a:ext cx="2646362" cy="1984375"/>
          </a:xfrm>
        </p:spPr>
      </p:sp>
      <p:sp>
        <p:nvSpPr>
          <p:cNvPr id="3" name="Platshållare för anteckningar 2"/>
          <p:cNvSpPr>
            <a:spLocks noGrp="1"/>
          </p:cNvSpPr>
          <p:nvPr>
            <p:ph type="body" idx="1"/>
          </p:nvPr>
        </p:nvSpPr>
        <p:spPr/>
        <p:txBody>
          <a:bodyPr/>
          <a:lstStyle/>
          <a:p>
            <a:r>
              <a:rPr lang="sv-SE" dirty="0"/>
              <a:t>1:04</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a:t>
            </a:fld>
            <a:endParaRPr lang="sv-SE"/>
          </a:p>
        </p:txBody>
      </p:sp>
    </p:spTree>
    <p:extLst>
      <p:ext uri="{BB962C8B-B14F-4D97-AF65-F5344CB8AC3E}">
        <p14:creationId xmlns:p14="http://schemas.microsoft.com/office/powerpoint/2010/main" val="2673276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20</a:t>
            </a:fld>
            <a:endParaRPr lang="sv-SE"/>
          </a:p>
        </p:txBody>
      </p:sp>
    </p:spTree>
    <p:extLst>
      <p:ext uri="{BB962C8B-B14F-4D97-AF65-F5344CB8AC3E}">
        <p14:creationId xmlns:p14="http://schemas.microsoft.com/office/powerpoint/2010/main" val="417912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6488" y="536575"/>
            <a:ext cx="2644775"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22</a:t>
            </a:fld>
            <a:endParaRPr lang="sv-SE"/>
          </a:p>
        </p:txBody>
      </p:sp>
      <p:sp>
        <p:nvSpPr>
          <p:cNvPr id="5" name="Platshållare för bildnummer 3"/>
          <p:cNvSpPr txBox="1">
            <a:spLocks/>
          </p:cNvSpPr>
          <p:nvPr/>
        </p:nvSpPr>
        <p:spPr>
          <a:xfrm>
            <a:off x="2" y="6432044"/>
            <a:ext cx="9926639" cy="365631"/>
          </a:xfrm>
          <a:prstGeom prst="rect">
            <a:avLst/>
          </a:prstGeom>
        </p:spPr>
        <p:txBody>
          <a:bodyPr vert="horz" lIns="91440" tIns="45720" rIns="91440" bIns="45720" rtlCol="0" anchor="t"/>
          <a:lstStyle>
            <a:defPPr>
              <a:defRPr lang="sv-SE"/>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62F075-4567-446A-B20C-69EC63BDC41B}" type="slidenum">
              <a:rPr lang="sv-SE" smtClean="0"/>
              <a:pPr algn="ctr"/>
              <a:t>22</a:t>
            </a:fld>
            <a:endParaRPr lang="sv-SE"/>
          </a:p>
        </p:txBody>
      </p:sp>
    </p:spTree>
    <p:extLst>
      <p:ext uri="{BB962C8B-B14F-4D97-AF65-F5344CB8AC3E}">
        <p14:creationId xmlns:p14="http://schemas.microsoft.com/office/powerpoint/2010/main" val="1711676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23</a:t>
            </a:fld>
            <a:endParaRPr lang="sv-SE"/>
          </a:p>
        </p:txBody>
      </p:sp>
    </p:spTree>
    <p:extLst>
      <p:ext uri="{BB962C8B-B14F-4D97-AF65-F5344CB8AC3E}">
        <p14:creationId xmlns:p14="http://schemas.microsoft.com/office/powerpoint/2010/main" val="2422795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r>
              <a:rPr lang="sv-SE"/>
              <a:t>0:55</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24</a:t>
            </a:fld>
            <a:endParaRPr lang="sv-SE"/>
          </a:p>
        </p:txBody>
      </p:sp>
    </p:spTree>
    <p:extLst>
      <p:ext uri="{BB962C8B-B14F-4D97-AF65-F5344CB8AC3E}">
        <p14:creationId xmlns:p14="http://schemas.microsoft.com/office/powerpoint/2010/main" val="2221174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25</a:t>
            </a:fld>
            <a:endParaRPr lang="sv-SE"/>
          </a:p>
        </p:txBody>
      </p:sp>
    </p:spTree>
    <p:extLst>
      <p:ext uri="{BB962C8B-B14F-4D97-AF65-F5344CB8AC3E}">
        <p14:creationId xmlns:p14="http://schemas.microsoft.com/office/powerpoint/2010/main" val="4177560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606425"/>
            <a:ext cx="264318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26</a:t>
            </a:fld>
            <a:endParaRPr lang="sv-SE"/>
          </a:p>
        </p:txBody>
      </p:sp>
    </p:spTree>
    <p:extLst>
      <p:ext uri="{BB962C8B-B14F-4D97-AF65-F5344CB8AC3E}">
        <p14:creationId xmlns:p14="http://schemas.microsoft.com/office/powerpoint/2010/main" val="2459784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28</a:t>
            </a:fld>
            <a:endParaRPr lang="sv-SE"/>
          </a:p>
        </p:txBody>
      </p:sp>
    </p:spTree>
    <p:extLst>
      <p:ext uri="{BB962C8B-B14F-4D97-AF65-F5344CB8AC3E}">
        <p14:creationId xmlns:p14="http://schemas.microsoft.com/office/powerpoint/2010/main" val="11331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29</a:t>
            </a:fld>
            <a:endParaRPr lang="sv-SE"/>
          </a:p>
        </p:txBody>
      </p:sp>
    </p:spTree>
    <p:extLst>
      <p:ext uri="{BB962C8B-B14F-4D97-AF65-F5344CB8AC3E}">
        <p14:creationId xmlns:p14="http://schemas.microsoft.com/office/powerpoint/2010/main" val="1825369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30</a:t>
            </a:fld>
            <a:endParaRPr lang="sv-SE"/>
          </a:p>
        </p:txBody>
      </p:sp>
    </p:spTree>
    <p:extLst>
      <p:ext uri="{BB962C8B-B14F-4D97-AF65-F5344CB8AC3E}">
        <p14:creationId xmlns:p14="http://schemas.microsoft.com/office/powerpoint/2010/main" val="1959636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31</a:t>
            </a:fld>
            <a:endParaRPr lang="sv-SE"/>
          </a:p>
        </p:txBody>
      </p:sp>
    </p:spTree>
    <p:extLst>
      <p:ext uri="{BB962C8B-B14F-4D97-AF65-F5344CB8AC3E}">
        <p14:creationId xmlns:p14="http://schemas.microsoft.com/office/powerpoint/2010/main" val="39695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a:t>
            </a:fld>
            <a:endParaRPr lang="sv-SE"/>
          </a:p>
        </p:txBody>
      </p:sp>
    </p:spTree>
    <p:extLst>
      <p:ext uri="{BB962C8B-B14F-4D97-AF65-F5344CB8AC3E}">
        <p14:creationId xmlns:p14="http://schemas.microsoft.com/office/powerpoint/2010/main" val="953555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32</a:t>
            </a:fld>
            <a:endParaRPr lang="sv-SE"/>
          </a:p>
        </p:txBody>
      </p:sp>
    </p:spTree>
    <p:extLst>
      <p:ext uri="{BB962C8B-B14F-4D97-AF65-F5344CB8AC3E}">
        <p14:creationId xmlns:p14="http://schemas.microsoft.com/office/powerpoint/2010/main" val="3524967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417888" y="639763"/>
            <a:ext cx="2643187" cy="19827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33</a:t>
            </a:fld>
            <a:endParaRPr lang="sv-SE"/>
          </a:p>
        </p:txBody>
      </p:sp>
    </p:spTree>
    <p:extLst>
      <p:ext uri="{BB962C8B-B14F-4D97-AF65-F5344CB8AC3E}">
        <p14:creationId xmlns:p14="http://schemas.microsoft.com/office/powerpoint/2010/main" val="4108571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34</a:t>
            </a:fld>
            <a:endParaRPr lang="sv-SE"/>
          </a:p>
        </p:txBody>
      </p:sp>
    </p:spTree>
    <p:extLst>
      <p:ext uri="{BB962C8B-B14F-4D97-AF65-F5344CB8AC3E}">
        <p14:creationId xmlns:p14="http://schemas.microsoft.com/office/powerpoint/2010/main" val="188614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639763"/>
            <a:ext cx="2643188" cy="19827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35</a:t>
            </a:fld>
            <a:endParaRPr lang="sv-SE"/>
          </a:p>
        </p:txBody>
      </p:sp>
    </p:spTree>
    <p:extLst>
      <p:ext uri="{BB962C8B-B14F-4D97-AF65-F5344CB8AC3E}">
        <p14:creationId xmlns:p14="http://schemas.microsoft.com/office/powerpoint/2010/main" val="4293259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36</a:t>
            </a:fld>
            <a:endParaRPr lang="sv-SE"/>
          </a:p>
        </p:txBody>
      </p:sp>
    </p:spTree>
    <p:extLst>
      <p:ext uri="{BB962C8B-B14F-4D97-AF65-F5344CB8AC3E}">
        <p14:creationId xmlns:p14="http://schemas.microsoft.com/office/powerpoint/2010/main" val="3981962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37</a:t>
            </a:fld>
            <a:endParaRPr lang="sv-SE"/>
          </a:p>
        </p:txBody>
      </p:sp>
    </p:spTree>
    <p:extLst>
      <p:ext uri="{BB962C8B-B14F-4D97-AF65-F5344CB8AC3E}">
        <p14:creationId xmlns:p14="http://schemas.microsoft.com/office/powerpoint/2010/main" val="4046759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r>
              <a:rPr lang="sv-SE" dirty="0"/>
              <a:t>Denna övning skulle du även kunna ha inledningsvis och följa upp här.</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38</a:t>
            </a:fld>
            <a:endParaRPr lang="sv-SE"/>
          </a:p>
        </p:txBody>
      </p:sp>
    </p:spTree>
    <p:extLst>
      <p:ext uri="{BB962C8B-B14F-4D97-AF65-F5344CB8AC3E}">
        <p14:creationId xmlns:p14="http://schemas.microsoft.com/office/powerpoint/2010/main" val="1134392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39</a:t>
            </a:fld>
            <a:endParaRPr lang="sv-SE"/>
          </a:p>
        </p:txBody>
      </p:sp>
    </p:spTree>
    <p:extLst>
      <p:ext uri="{BB962C8B-B14F-4D97-AF65-F5344CB8AC3E}">
        <p14:creationId xmlns:p14="http://schemas.microsoft.com/office/powerpoint/2010/main" val="402323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6488" y="536575"/>
            <a:ext cx="2644775"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41</a:t>
            </a:fld>
            <a:endParaRPr lang="sv-SE"/>
          </a:p>
        </p:txBody>
      </p:sp>
      <p:sp>
        <p:nvSpPr>
          <p:cNvPr id="5" name="Platshållare för bildnummer 3"/>
          <p:cNvSpPr txBox="1">
            <a:spLocks/>
          </p:cNvSpPr>
          <p:nvPr/>
        </p:nvSpPr>
        <p:spPr>
          <a:xfrm>
            <a:off x="2" y="6432044"/>
            <a:ext cx="9926639" cy="365631"/>
          </a:xfrm>
          <a:prstGeom prst="rect">
            <a:avLst/>
          </a:prstGeom>
        </p:spPr>
        <p:txBody>
          <a:bodyPr vert="horz" lIns="91440" tIns="45720" rIns="91440" bIns="45720" rtlCol="0" anchor="t"/>
          <a:lstStyle>
            <a:defPPr>
              <a:defRPr lang="sv-SE"/>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62F075-4567-446A-B20C-69EC63BDC41B}" type="slidenum">
              <a:rPr lang="sv-SE" smtClean="0"/>
              <a:pPr algn="ctr"/>
              <a:t>41</a:t>
            </a:fld>
            <a:endParaRPr lang="sv-SE"/>
          </a:p>
        </p:txBody>
      </p:sp>
    </p:spTree>
    <p:extLst>
      <p:ext uri="{BB962C8B-B14F-4D97-AF65-F5344CB8AC3E}">
        <p14:creationId xmlns:p14="http://schemas.microsoft.com/office/powerpoint/2010/main" val="347077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4</a:t>
            </a:fld>
            <a:endParaRPr lang="sv-SE"/>
          </a:p>
        </p:txBody>
      </p:sp>
    </p:spTree>
    <p:extLst>
      <p:ext uri="{BB962C8B-B14F-4D97-AF65-F5344CB8AC3E}">
        <p14:creationId xmlns:p14="http://schemas.microsoft.com/office/powerpoint/2010/main" val="372177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5</a:t>
            </a:fld>
            <a:endParaRPr lang="sv-SE"/>
          </a:p>
        </p:txBody>
      </p:sp>
    </p:spTree>
    <p:extLst>
      <p:ext uri="{BB962C8B-B14F-4D97-AF65-F5344CB8AC3E}">
        <p14:creationId xmlns:p14="http://schemas.microsoft.com/office/powerpoint/2010/main" val="316352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6</a:t>
            </a:fld>
            <a:endParaRPr lang="sv-SE"/>
          </a:p>
        </p:txBody>
      </p:sp>
    </p:spTree>
    <p:extLst>
      <p:ext uri="{BB962C8B-B14F-4D97-AF65-F5344CB8AC3E}">
        <p14:creationId xmlns:p14="http://schemas.microsoft.com/office/powerpoint/2010/main" val="388462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7</a:t>
            </a:fld>
            <a:endParaRPr lang="sv-SE"/>
          </a:p>
        </p:txBody>
      </p:sp>
    </p:spTree>
    <p:extLst>
      <p:ext uri="{BB962C8B-B14F-4D97-AF65-F5344CB8AC3E}">
        <p14:creationId xmlns:p14="http://schemas.microsoft.com/office/powerpoint/2010/main" val="2761972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8</a:t>
            </a:fld>
            <a:endParaRPr lang="sv-SE"/>
          </a:p>
        </p:txBody>
      </p:sp>
    </p:spTree>
    <p:extLst>
      <p:ext uri="{BB962C8B-B14F-4D97-AF65-F5344CB8AC3E}">
        <p14:creationId xmlns:p14="http://schemas.microsoft.com/office/powerpoint/2010/main" val="37180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48075" y="536575"/>
            <a:ext cx="264318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9</a:t>
            </a:fld>
            <a:endParaRPr lang="sv-SE"/>
          </a:p>
        </p:txBody>
      </p:sp>
    </p:spTree>
    <p:extLst>
      <p:ext uri="{BB962C8B-B14F-4D97-AF65-F5344CB8AC3E}">
        <p14:creationId xmlns:p14="http://schemas.microsoft.com/office/powerpoint/2010/main" val="2324779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5539"/>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93B34F4A-2CC3-4B65-ADE3-0E7C4E696484}"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71854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6474D8D-DB1B-4823-B522-9EF449B7FDE1}"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4764922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A4ADA03-7377-471F-B4A7-CB0CFBCD5B4A}"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527827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28651" y="3048001"/>
            <a:ext cx="7886700" cy="3128963"/>
          </a:xfrm>
        </p:spPr>
        <p:txBody>
          <a:bodyPr/>
          <a:lstStyle>
            <a:lvl1pPr rtl="0">
              <a:buSzPts val="3600"/>
              <a:buFont typeface="Arial" panose="020B0604020202020204" pitchFamily="34" charset="0"/>
              <a:buChar char="•"/>
              <a:defRPr sz="2585"/>
            </a:lvl1pPr>
            <a:lvl2pPr rtl="0">
              <a:buSzPts val="3200"/>
              <a:buFont typeface="Arial" panose="020B0604020202020204" pitchFamily="34" charset="0"/>
              <a:buChar char="•"/>
              <a:defRPr sz="2215"/>
            </a:lvl2pPr>
            <a:lvl3pPr rtl="0">
              <a:buSzPts val="2800"/>
              <a:buFont typeface="Arial" panose="020B0604020202020204" pitchFamily="34" charset="0"/>
              <a:buChar char="•"/>
              <a:defRPr sz="1846"/>
            </a:lvl3pPr>
            <a:lvl4pPr rtl="0">
              <a:buSzPts val="2800"/>
              <a:buFont typeface="Arial" panose="020B0604020202020204" pitchFamily="34" charset="0"/>
              <a:buChar char="•"/>
              <a:defRPr sz="1662"/>
            </a:lvl4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E61B82DF-7D4D-4A3F-8C43-70283088CAC1}"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3929588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lvl1pPr>
              <a:defRPr sz="4431" b="1"/>
            </a:lvl1pPr>
          </a:lstStyle>
          <a:p>
            <a:r>
              <a:rPr lang="sv-SE"/>
              <a:t>Klicka här för att ändra format</a:t>
            </a:r>
          </a:p>
        </p:txBody>
      </p:sp>
      <p:sp>
        <p:nvSpPr>
          <p:cNvPr id="3" name="Platshållare för datum 2"/>
          <p:cNvSpPr>
            <a:spLocks noGrp="1"/>
          </p:cNvSpPr>
          <p:nvPr>
            <p:ph type="dt" sz="half" idx="10"/>
          </p:nvPr>
        </p:nvSpPr>
        <p:spPr/>
        <p:txBody>
          <a:bodyPr/>
          <a:lstStyle/>
          <a:p>
            <a:fld id="{5CA09F86-8026-42E4-A723-CE1782605F67}"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221322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F89605E-D85B-4E0A-83C6-77B91E5C3861}"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21292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6"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1" y="365125"/>
            <a:ext cx="57626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FC25D17-CA8A-4587-9AAE-A6618E8D8582}"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157977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5539"/>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BD58B795-4CF5-497D-8E54-D35205B33733}"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203098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042BAF8-83EC-48DC-8FDF-D761C83956E5}"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629087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9" y="1709740"/>
            <a:ext cx="7886700" cy="2852737"/>
          </a:xfrm>
        </p:spPr>
        <p:txBody>
          <a:bodyPr anchor="b"/>
          <a:lstStyle>
            <a:lvl1pPr>
              <a:defRPr sz="5539"/>
            </a:lvl1pPr>
          </a:lstStyle>
          <a:p>
            <a:r>
              <a:rPr lang="sv-SE"/>
              <a:t>Klicka här för att ändra format</a:t>
            </a:r>
          </a:p>
        </p:txBody>
      </p:sp>
      <p:sp>
        <p:nvSpPr>
          <p:cNvPr id="3" name="Platshållare för text 2"/>
          <p:cNvSpPr>
            <a:spLocks noGrp="1"/>
          </p:cNvSpPr>
          <p:nvPr>
            <p:ph type="body" idx="1"/>
          </p:nvPr>
        </p:nvSpPr>
        <p:spPr>
          <a:xfrm>
            <a:off x="623889" y="4589465"/>
            <a:ext cx="7886700" cy="1500187"/>
          </a:xfr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FC6E8DD-6F11-412B-99E3-936073DB7380}"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231540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1"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2EC4ADE-D7D3-482E-ADBF-7F20D16CC806}"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428234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9" y="365127"/>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4" name="Platshållare för innehåll 3"/>
          <p:cNvSpPr>
            <a:spLocks noGrp="1"/>
          </p:cNvSpPr>
          <p:nvPr>
            <p:ph sz="half" idx="2"/>
          </p:nvPr>
        </p:nvSpPr>
        <p:spPr>
          <a:xfrm>
            <a:off x="630238" y="2505075"/>
            <a:ext cx="386873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BA931736-7D26-493D-ADBD-B7884BDCF92E}" type="datetime1">
              <a:rPr lang="sv-SE" smtClean="0"/>
              <a:t>2017-09-10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228308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57C25EA4-187F-4EE2-A8E5-827F09E4A42B}"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4256287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0DF829C-130B-4196-B940-94D76D12A677}"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87841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p:spPr>
        <p:txBody>
          <a:bodyPr anchor="b"/>
          <a:lstStyle>
            <a:lvl1pPr>
              <a:defRPr sz="2954"/>
            </a:lvl1pPr>
          </a:lstStyle>
          <a:p>
            <a:r>
              <a:rPr lang="sv-SE"/>
              <a:t>Klicka här för att ändra format</a:t>
            </a:r>
          </a:p>
        </p:txBody>
      </p:sp>
      <p:sp>
        <p:nvSpPr>
          <p:cNvPr id="3" name="Platshållare för innehåll 2"/>
          <p:cNvSpPr>
            <a:spLocks noGrp="1"/>
          </p:cNvSpPr>
          <p:nvPr>
            <p:ph idx="1"/>
          </p:nvPr>
        </p:nvSpPr>
        <p:spPr>
          <a:xfrm>
            <a:off x="3887788"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835EF88-1601-4341-91AF-4CC3F1F1DF76}"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74748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019DC0-4A50-4CF8-ADDF-93112ECBFD92}"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714130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p:spPr>
        <p:txBody>
          <a:bodyPr anchor="b"/>
          <a:lstStyle>
            <a:lvl1pPr>
              <a:defRPr sz="2954"/>
            </a:lvl1pPr>
          </a:lstStyle>
          <a:p>
            <a:r>
              <a:rPr lang="sv-SE"/>
              <a:t>Klicka här för att ändra format</a:t>
            </a:r>
          </a:p>
        </p:txBody>
      </p:sp>
      <p:sp>
        <p:nvSpPr>
          <p:cNvPr id="3" name="Platshållare för bild 2"/>
          <p:cNvSpPr>
            <a:spLocks noGrp="1"/>
          </p:cNvSpPr>
          <p:nvPr>
            <p:ph type="pic" idx="1"/>
          </p:nvPr>
        </p:nvSpPr>
        <p:spPr>
          <a:xfrm>
            <a:off x="3887788"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sv-SE"/>
          </a:p>
        </p:txBody>
      </p:sp>
      <p:sp>
        <p:nvSpPr>
          <p:cNvPr id="4" name="Platshållare för text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9E4FD15-6DBB-4CD0-958D-317C95D01A40}"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963549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1D5B188-5969-416D-85DC-6FB7961E49A5}"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95604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6"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1" y="365125"/>
            <a:ext cx="57626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E7DE7D0-8118-4AFD-9AA5-CE41BE3268AC}"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716907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a:prstGeom prst="rect">
            <a:avLst/>
          </a:prstGeom>
        </p:spPr>
        <p:txBody>
          <a:bodyPr anchor="b"/>
          <a:lstStyle>
            <a:lvl1pPr algn="ctr">
              <a:defRPr sz="5539"/>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a:prstGeom prst="rect">
            <a:avLst/>
          </a:prstGeo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266913B1-01E9-47E7-9873-564FD5D2DDA4}"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908852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28651" y="1825625"/>
            <a:ext cx="78867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A8B4FC-63BF-47F9-A091-8C666B2DE1BD}"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91444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3115341"/>
            <a:ext cx="7886700" cy="2974310"/>
          </a:xfrm>
          <a:prstGeom prst="rect">
            <a:avLst/>
          </a:prstGeom>
        </p:spPr>
        <p:txBody>
          <a:bodyPr/>
          <a:lstStyle>
            <a:lvl1pPr marL="316531" indent="-316531">
              <a:buFont typeface="Arial" panose="020B0604020202020204" pitchFamily="34" charset="0"/>
              <a:buChar char="•"/>
              <a:defRPr sz="258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sv-SE" dirty="0"/>
              <a:t>Klicka här för att ändra format på bakgrundstexten</a:t>
            </a:r>
          </a:p>
        </p:txBody>
      </p:sp>
      <p:sp>
        <p:nvSpPr>
          <p:cNvPr id="4" name="Platshållare för datum 3"/>
          <p:cNvSpPr>
            <a:spLocks noGrp="1"/>
          </p:cNvSpPr>
          <p:nvPr>
            <p:ph type="dt" sz="half" idx="10"/>
          </p:nvPr>
        </p:nvSpPr>
        <p:spPr/>
        <p:txBody>
          <a:bodyPr/>
          <a:lstStyle/>
          <a:p>
            <a:fld id="{B4B1AD19-0527-41D8-801C-5D471800D208}"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24765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6715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1" y="1825625"/>
            <a:ext cx="386715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1DC278F-A83E-4840-91BE-957C7EADD3C7}"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99994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9" y="365127"/>
            <a:ext cx="7886700" cy="1325563"/>
          </a:xfrm>
          <a:prstGeom prst="rect">
            <a:avLst/>
          </a:prstGeo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4" name="Platshållare för innehåll 3"/>
          <p:cNvSpPr>
            <a:spLocks noGrp="1"/>
          </p:cNvSpPr>
          <p:nvPr>
            <p:ph sz="half" idx="2"/>
          </p:nvPr>
        </p:nvSpPr>
        <p:spPr>
          <a:xfrm>
            <a:off x="630238" y="2505075"/>
            <a:ext cx="3868737" cy="36845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29150" y="2505075"/>
            <a:ext cx="3887788" cy="36845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2811870-DE16-4786-804E-4B3CFCABCC1C}" type="datetime1">
              <a:rPr lang="sv-SE" smtClean="0"/>
              <a:t>2017-09-10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047638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820514CA-C807-4E7A-9CEE-7C00D92245BA}"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184301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56A77A2-42C2-482C-A56E-43C68C8ABFDB}"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31783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9" y="1709740"/>
            <a:ext cx="7886700" cy="2852737"/>
          </a:xfrm>
        </p:spPr>
        <p:txBody>
          <a:bodyPr anchor="b"/>
          <a:lstStyle>
            <a:lvl1pPr>
              <a:defRPr sz="5539"/>
            </a:lvl1pPr>
          </a:lstStyle>
          <a:p>
            <a:r>
              <a:rPr lang="sv-SE"/>
              <a:t>Klicka här för att ändra format</a:t>
            </a:r>
          </a:p>
        </p:txBody>
      </p:sp>
      <p:sp>
        <p:nvSpPr>
          <p:cNvPr id="3" name="Platshållare för text 2"/>
          <p:cNvSpPr>
            <a:spLocks noGrp="1"/>
          </p:cNvSpPr>
          <p:nvPr>
            <p:ph type="body" idx="1"/>
          </p:nvPr>
        </p:nvSpPr>
        <p:spPr>
          <a:xfrm>
            <a:off x="623889" y="4589465"/>
            <a:ext cx="7886700" cy="1500187"/>
          </a:xfr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393356E2-99D7-49DA-815A-A4F07032F659}"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117478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a:prstGeom prst="rect">
            <a:avLst/>
          </a:prstGeom>
        </p:spPr>
        <p:txBody>
          <a:bodyPr anchor="b"/>
          <a:lstStyle>
            <a:lvl1pPr>
              <a:defRPr sz="2954"/>
            </a:lvl1pPr>
          </a:lstStyle>
          <a:p>
            <a:r>
              <a:rPr lang="sv-SE"/>
              <a:t>Klicka här för att ändra format</a:t>
            </a:r>
          </a:p>
        </p:txBody>
      </p:sp>
      <p:sp>
        <p:nvSpPr>
          <p:cNvPr id="3" name="Platshållare för innehåll 2"/>
          <p:cNvSpPr>
            <a:spLocks noGrp="1"/>
          </p:cNvSpPr>
          <p:nvPr>
            <p:ph idx="1"/>
          </p:nvPr>
        </p:nvSpPr>
        <p:spPr>
          <a:xfrm>
            <a:off x="3887788" y="987427"/>
            <a:ext cx="4629150" cy="4873625"/>
          </a:xfrm>
          <a:prstGeom prst="rect">
            <a:avLst/>
          </a:prstGeo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9" y="2057400"/>
            <a:ext cx="2949575"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CBA7C38-1515-43DE-AF1D-2B75BC3A3DB2}"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282130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a:prstGeom prst="rect">
            <a:avLst/>
          </a:prstGeom>
        </p:spPr>
        <p:txBody>
          <a:bodyPr anchor="b"/>
          <a:lstStyle>
            <a:lvl1pPr>
              <a:defRPr sz="2954"/>
            </a:lvl1pPr>
          </a:lstStyle>
          <a:p>
            <a:r>
              <a:rPr lang="sv-SE"/>
              <a:t>Klicka här för att ändra format</a:t>
            </a:r>
          </a:p>
        </p:txBody>
      </p:sp>
      <p:sp>
        <p:nvSpPr>
          <p:cNvPr id="3" name="Platshållare för bild 2"/>
          <p:cNvSpPr>
            <a:spLocks noGrp="1"/>
          </p:cNvSpPr>
          <p:nvPr>
            <p:ph type="pic" idx="1"/>
          </p:nvPr>
        </p:nvSpPr>
        <p:spPr>
          <a:xfrm>
            <a:off x="3887788" y="987427"/>
            <a:ext cx="4629150" cy="4873625"/>
          </a:xfrm>
          <a:prstGeom prst="rect">
            <a:avLst/>
          </a:prstGeo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sv-SE"/>
          </a:p>
        </p:txBody>
      </p:sp>
      <p:sp>
        <p:nvSpPr>
          <p:cNvPr id="4" name="Platshållare för text 3"/>
          <p:cNvSpPr>
            <a:spLocks noGrp="1"/>
          </p:cNvSpPr>
          <p:nvPr>
            <p:ph type="body" sz="half" idx="2"/>
          </p:nvPr>
        </p:nvSpPr>
        <p:spPr>
          <a:xfrm>
            <a:off x="630239" y="2057400"/>
            <a:ext cx="2949575"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58F95E2-2741-4DF9-9E48-8D57BBA7F1F1}"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483795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a:xfrm>
            <a:off x="628651" y="1825625"/>
            <a:ext cx="7886700" cy="43513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69459AE-90A3-48EF-A5AA-D3CB8E2AE114}"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1541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6" y="365125"/>
            <a:ext cx="1971675" cy="581183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1" y="365125"/>
            <a:ext cx="5762625" cy="58118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54C40CB-C86A-4585-8EFD-36259F902028}"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503044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a:prstGeom prst="rect">
            <a:avLst/>
          </a:prstGeom>
        </p:spPr>
        <p:txBody>
          <a:bodyPr anchor="b"/>
          <a:lstStyle>
            <a:lvl1pPr algn="ctr">
              <a:defRPr sz="5539"/>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153EB29-7666-462C-A93A-0B8174390255}"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4716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nchor="ctr" anchorCtr="0"/>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4F2C562-029B-4495-AD11-15F0C7D1B339}"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lvl1pPr>
              <a:defRPr sz="1662" b="1"/>
            </a:lvl1pPr>
          </a:lstStyle>
          <a:p>
            <a:fld id="{26F89C19-40AA-4465-9EC3-99CFA3D05D53}" type="slidenum">
              <a:rPr lang="sv-SE" smtClean="0"/>
              <a:pPr/>
              <a:t>‹#›</a:t>
            </a:fld>
            <a:endParaRPr lang="sv-SE"/>
          </a:p>
        </p:txBody>
      </p:sp>
    </p:spTree>
    <p:extLst>
      <p:ext uri="{BB962C8B-B14F-4D97-AF65-F5344CB8AC3E}">
        <p14:creationId xmlns:p14="http://schemas.microsoft.com/office/powerpoint/2010/main" val="3633601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9" y="1709740"/>
            <a:ext cx="7886700" cy="2852737"/>
          </a:xfrm>
          <a:prstGeom prst="rect">
            <a:avLst/>
          </a:prstGeom>
        </p:spPr>
        <p:txBody>
          <a:bodyPr anchor="b"/>
          <a:lstStyle>
            <a:lvl1pPr>
              <a:defRPr sz="5539"/>
            </a:lvl1pPr>
          </a:lstStyle>
          <a:p>
            <a:r>
              <a:rPr lang="sv-SE"/>
              <a:t>Klicka här för att ändra format</a:t>
            </a:r>
          </a:p>
        </p:txBody>
      </p:sp>
      <p:sp>
        <p:nvSpPr>
          <p:cNvPr id="3" name="Platshållare för text 2"/>
          <p:cNvSpPr>
            <a:spLocks noGrp="1"/>
          </p:cNvSpPr>
          <p:nvPr>
            <p:ph type="body" idx="1"/>
          </p:nvPr>
        </p:nvSpPr>
        <p:spPr>
          <a:xfrm>
            <a:off x="623889" y="4589465"/>
            <a:ext cx="7886700" cy="1500187"/>
          </a:xfr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D2D3C700-68DD-426C-BE46-25F1C52A8854}"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654341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1"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4766A96-3809-431E-8E65-A5A205CB0B99}"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66085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9" y="365127"/>
            <a:ext cx="7886700" cy="1325563"/>
          </a:xfrm>
          <a:prstGeom prst="rect">
            <a:avLst/>
          </a:prstGeo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4" name="Platshållare för innehåll 3"/>
          <p:cNvSpPr>
            <a:spLocks noGrp="1"/>
          </p:cNvSpPr>
          <p:nvPr>
            <p:ph sz="half" idx="2"/>
          </p:nvPr>
        </p:nvSpPr>
        <p:spPr>
          <a:xfrm>
            <a:off x="630238" y="2505075"/>
            <a:ext cx="386873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8009B97-1EAB-4DF1-B567-56332FAE8E7F}" type="datetime1">
              <a:rPr lang="sv-SE" smtClean="0"/>
              <a:t>2017-09-10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674968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5A02362C-D91B-4967-B863-2B537B11186A}"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060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1"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5257C5B6-D8AA-4C2E-8377-3E4BEC6CD9AE}"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254173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1224E6C-1710-47E1-8965-8B60828654E7}"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349382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a:prstGeom prst="rect">
            <a:avLst/>
          </a:prstGeom>
        </p:spPr>
        <p:txBody>
          <a:bodyPr anchor="b"/>
          <a:lstStyle>
            <a:lvl1pPr>
              <a:defRPr sz="2954"/>
            </a:lvl1pPr>
          </a:lstStyle>
          <a:p>
            <a:r>
              <a:rPr lang="sv-SE"/>
              <a:t>Klicka här för att ändra format</a:t>
            </a:r>
          </a:p>
        </p:txBody>
      </p:sp>
      <p:sp>
        <p:nvSpPr>
          <p:cNvPr id="3" name="Platshållare för innehåll 2"/>
          <p:cNvSpPr>
            <a:spLocks noGrp="1"/>
          </p:cNvSpPr>
          <p:nvPr>
            <p:ph idx="1"/>
          </p:nvPr>
        </p:nvSpPr>
        <p:spPr>
          <a:xfrm>
            <a:off x="3887788"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CA5EB00-3128-4ED0-97E8-B96819AAC4C7}"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253518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a:prstGeom prst="rect">
            <a:avLst/>
          </a:prstGeom>
        </p:spPr>
        <p:txBody>
          <a:bodyPr anchor="b"/>
          <a:lstStyle>
            <a:lvl1pPr>
              <a:defRPr sz="2954"/>
            </a:lvl1pPr>
          </a:lstStyle>
          <a:p>
            <a:r>
              <a:rPr lang="sv-SE"/>
              <a:t>Klicka här för att ändra format</a:t>
            </a:r>
          </a:p>
        </p:txBody>
      </p:sp>
      <p:sp>
        <p:nvSpPr>
          <p:cNvPr id="3" name="Platshållare för bild 2"/>
          <p:cNvSpPr>
            <a:spLocks noGrp="1"/>
          </p:cNvSpPr>
          <p:nvPr>
            <p:ph type="pic" idx="1"/>
          </p:nvPr>
        </p:nvSpPr>
        <p:spPr>
          <a:xfrm>
            <a:off x="3887788"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sv-SE"/>
          </a:p>
        </p:txBody>
      </p:sp>
      <p:sp>
        <p:nvSpPr>
          <p:cNvPr id="4" name="Platshållare för text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AF57378-E745-41DD-B7BB-91BF35230396}"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637254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2D872DA-F18E-4B12-9A65-1999B0C7223F}"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974549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6" y="365125"/>
            <a:ext cx="1971675" cy="581183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1" y="365125"/>
            <a:ext cx="57626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89C2C86-BC22-49CB-AF9A-E2B9D31C7650}"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763015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7C7EA65-BD0C-4EEB-9D64-41E2F966E447}"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923542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C03934B-D47F-46BC-A562-B09566484429}"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627148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9788E57-81CB-4ECE-84C6-DBB02D596553}"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298257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3115341"/>
            <a:ext cx="7886700" cy="2974310"/>
          </a:xfrm>
          <a:prstGeom prst="rect">
            <a:avLst/>
          </a:prstGeom>
        </p:spPr>
        <p:txBody>
          <a:bodyPr/>
          <a:lstStyle>
            <a:lvl1pPr marL="316531" indent="-316531">
              <a:buFont typeface="Arial" panose="020B0604020202020204" pitchFamily="34" charset="0"/>
              <a:buChar char="•"/>
              <a:defRPr sz="258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sv-SE" dirty="0"/>
              <a:t>Klicka här för att ändra format på bakgrundstexten</a:t>
            </a:r>
          </a:p>
        </p:txBody>
      </p:sp>
      <p:sp>
        <p:nvSpPr>
          <p:cNvPr id="4" name="Platshållare för datum 3"/>
          <p:cNvSpPr>
            <a:spLocks noGrp="1"/>
          </p:cNvSpPr>
          <p:nvPr>
            <p:ph type="dt" sz="half" idx="10"/>
          </p:nvPr>
        </p:nvSpPr>
        <p:spPr/>
        <p:txBody>
          <a:bodyPr/>
          <a:lstStyle/>
          <a:p>
            <a:fld id="{F734EA7C-CA96-4D73-A990-0097CB23FF86}"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168086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2711117"/>
            <a:ext cx="7886700" cy="3378535"/>
          </a:xfrm>
          <a:prstGeom prst="rect">
            <a:avLst/>
          </a:prstGeom>
        </p:spPr>
        <p:txBody>
          <a:bodyPr/>
          <a:lstStyle>
            <a:lvl1pPr marL="316531" indent="-316531" rtl="0">
              <a:buSzPts val="3600"/>
              <a:buFont typeface="Arial" panose="020B0604020202020204" pitchFamily="34" charset="0"/>
              <a:buChar char="•"/>
              <a:defRPr sz="2585">
                <a:solidFill>
                  <a:schemeClr val="tx1"/>
                </a:solidFill>
              </a:defRPr>
            </a:lvl1pPr>
            <a:lvl2pPr marL="422041" indent="0" rtl="0">
              <a:buSzPts val="3200"/>
              <a:buFont typeface="Arial" panose="020B0604020202020204" pitchFamily="34" charset="0"/>
              <a:buChar char="•"/>
              <a:defRPr sz="1846">
                <a:solidFill>
                  <a:schemeClr val="tx1">
                    <a:tint val="75000"/>
                  </a:schemeClr>
                </a:solidFill>
              </a:defRPr>
            </a:lvl2pPr>
            <a:lvl3pPr marL="844083" indent="0" rtl="0">
              <a:buSzPts val="2800"/>
              <a:buFont typeface="Arial" panose="020B0604020202020204" pitchFamily="34" charset="0"/>
              <a:buChar char="•"/>
              <a:defRPr sz="1662">
                <a:solidFill>
                  <a:schemeClr val="tx1">
                    <a:tint val="75000"/>
                  </a:schemeClr>
                </a:solidFill>
              </a:defRPr>
            </a:lvl3pPr>
            <a:lvl4pPr marL="1266124" indent="0" rtl="0">
              <a:buSzPts val="2800"/>
              <a:buFont typeface="Arial" panose="020B0604020202020204" pitchFamily="34" charset="0"/>
              <a:buChar char="•"/>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913F9107-6F2B-4FB2-BDCF-50EE3ED639AE}"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83270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9" y="365127"/>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4" name="Platshållare för innehåll 3"/>
          <p:cNvSpPr>
            <a:spLocks noGrp="1"/>
          </p:cNvSpPr>
          <p:nvPr>
            <p:ph sz="half" idx="2"/>
          </p:nvPr>
        </p:nvSpPr>
        <p:spPr>
          <a:xfrm>
            <a:off x="630238" y="2505075"/>
            <a:ext cx="386873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1871E00-B9E9-4835-8624-AED8DE68F14F}" type="datetime1">
              <a:rPr lang="sv-SE" smtClean="0"/>
              <a:t>2017-09-10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1900598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6"/>
            <a:ext cx="7886700" cy="1325563"/>
          </a:xfrm>
          <a:prstGeom prst="rect">
            <a:avLst/>
          </a:prstGeom>
        </p:spPr>
        <p:txBody>
          <a:bodyPr/>
          <a:lstStyle>
            <a:lvl1pPr>
              <a:defRPr sz="4431" b="1"/>
            </a:lvl1pPr>
          </a:lstStyle>
          <a:p>
            <a:r>
              <a:rPr lang="sv-SE"/>
              <a:t>Klicka här för att ändra format</a:t>
            </a:r>
          </a:p>
        </p:txBody>
      </p:sp>
      <p:sp>
        <p:nvSpPr>
          <p:cNvPr id="3" name="Platshållare för datum 2"/>
          <p:cNvSpPr>
            <a:spLocks noGrp="1"/>
          </p:cNvSpPr>
          <p:nvPr>
            <p:ph type="dt" sz="half" idx="10"/>
          </p:nvPr>
        </p:nvSpPr>
        <p:spPr/>
        <p:txBody>
          <a:bodyPr/>
          <a:lstStyle/>
          <a:p>
            <a:fld id="{755858FC-CDDB-46F7-8D9B-E6883F96A15D}"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167729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rtl="0">
              <a:buSzPts val="3600"/>
              <a:buFont typeface="Arial" panose="020B0604020202020204" pitchFamily="34" charset="0"/>
              <a:buChar char="•"/>
              <a:defRPr sz="2585"/>
            </a:lvl1pPr>
            <a:lvl2pPr rtl="0">
              <a:buSzPts val="3200"/>
              <a:buFont typeface="Arial" panose="020B0604020202020204" pitchFamily="34" charset="0"/>
              <a:buChar char="•"/>
              <a:defRPr sz="2215"/>
            </a:lvl2pPr>
            <a:lvl3pPr rtl="0">
              <a:buSzPts val="2800"/>
              <a:buFont typeface="Arial" panose="020B0604020202020204" pitchFamily="34" charset="0"/>
              <a:buChar char="•"/>
              <a:defRPr sz="1846"/>
            </a:lvl3pPr>
            <a:lvl4pPr rtl="0">
              <a:buSzPts val="2800"/>
              <a:buFont typeface="Arial" panose="020B0604020202020204" pitchFamily="34" charset="0"/>
              <a:buChar char="•"/>
              <a:defRPr sz="1662"/>
            </a:lvl4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096C901C-D78C-4420-B407-0D09AF0B8124}"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251723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5713744-7D35-4461-A64A-15E4E20C4AAD}"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058425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2711117"/>
            <a:ext cx="7886700" cy="3378535"/>
          </a:xfrm>
          <a:prstGeom prst="rect">
            <a:avLst/>
          </a:prstGeom>
        </p:spPr>
        <p:txBody>
          <a:bodyPr/>
          <a:lstStyle>
            <a:lvl1pPr marL="316531" indent="-316531" rtl="0">
              <a:buSzPts val="3600"/>
              <a:buFont typeface="Arial" panose="020B0604020202020204" pitchFamily="34" charset="0"/>
              <a:buChar char="•"/>
              <a:defRPr sz="2585">
                <a:solidFill>
                  <a:schemeClr val="tx1"/>
                </a:solidFill>
              </a:defRPr>
            </a:lvl1pPr>
            <a:lvl2pPr marL="422041" indent="0" rtl="0">
              <a:buSzPts val="3200"/>
              <a:buFont typeface="Arial" panose="020B0604020202020204" pitchFamily="34" charset="0"/>
              <a:buChar char="•"/>
              <a:defRPr sz="1846">
                <a:solidFill>
                  <a:schemeClr val="tx1">
                    <a:tint val="75000"/>
                  </a:schemeClr>
                </a:solidFill>
              </a:defRPr>
            </a:lvl2pPr>
            <a:lvl3pPr marL="844083" indent="0" rtl="0">
              <a:buSzPts val="2800"/>
              <a:buFont typeface="Arial" panose="020B0604020202020204" pitchFamily="34" charset="0"/>
              <a:buChar char="•"/>
              <a:defRPr sz="1662">
                <a:solidFill>
                  <a:schemeClr val="tx1">
                    <a:tint val="75000"/>
                  </a:schemeClr>
                </a:solidFill>
              </a:defRPr>
            </a:lvl3pPr>
            <a:lvl4pPr marL="1266124" indent="0" rtl="0">
              <a:buSzPts val="2800"/>
              <a:buFont typeface="Arial" panose="020B0604020202020204" pitchFamily="34" charset="0"/>
              <a:buChar char="•"/>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CBCACB02-E709-4845-BE3E-4E94F54F43E2}"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234957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lvl1pPr>
              <a:defRPr sz="4431" b="1"/>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7FF3D00-91BD-48A2-A247-636826324BF5}"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686507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F349EFA-EC5A-4873-90CA-BA189F5C07A9}"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10424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28651" y="3048001"/>
            <a:ext cx="7886700" cy="3128963"/>
          </a:xfrm>
        </p:spPr>
        <p:txBody>
          <a:bodyPr/>
          <a:lstStyle>
            <a:lvl1pPr rtl="0">
              <a:buSzPts val="3600"/>
              <a:buFont typeface="Arial" panose="020B0604020202020204" pitchFamily="34" charset="0"/>
              <a:buChar char="•"/>
              <a:defRPr sz="2585"/>
            </a:lvl1pPr>
            <a:lvl2pPr rtl="0">
              <a:buSzPts val="3200"/>
              <a:buFont typeface="Arial" panose="020B0604020202020204" pitchFamily="34" charset="0"/>
              <a:buChar char="•"/>
              <a:defRPr sz="2215"/>
            </a:lvl2pPr>
            <a:lvl3pPr rtl="0">
              <a:buSzPts val="2800"/>
              <a:buFont typeface="Arial" panose="020B0604020202020204" pitchFamily="34" charset="0"/>
              <a:buChar char="•"/>
              <a:defRPr sz="1846"/>
            </a:lvl3pPr>
            <a:lvl4pPr rtl="0">
              <a:buSzPts val="2800"/>
              <a:buFont typeface="Arial" panose="020B0604020202020204" pitchFamily="34" charset="0"/>
              <a:buChar char="•"/>
              <a:defRPr sz="1662"/>
            </a:lvl4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5ABE5360-69CE-47D7-882A-517CE461083C}"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48174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lvl1pPr>
              <a:defRPr sz="4431" b="1"/>
            </a:lvl1pPr>
          </a:lstStyle>
          <a:p>
            <a:r>
              <a:rPr lang="sv-SE"/>
              <a:t>Klicka här för att ändra format</a:t>
            </a:r>
          </a:p>
        </p:txBody>
      </p:sp>
      <p:sp>
        <p:nvSpPr>
          <p:cNvPr id="3" name="Platshållare för datum 2"/>
          <p:cNvSpPr>
            <a:spLocks noGrp="1"/>
          </p:cNvSpPr>
          <p:nvPr>
            <p:ph type="dt" sz="half" idx="10"/>
          </p:nvPr>
        </p:nvSpPr>
        <p:spPr/>
        <p:txBody>
          <a:bodyPr/>
          <a:lstStyle/>
          <a:p>
            <a:fld id="{D303C653-AE87-48C3-8890-730BD64EC2C5}"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991471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411F93E-354E-4AF7-BB62-207CCBFF37F9}"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04764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1153EB29-7666-462C-A93A-0B8174390255}"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41802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70B9910-4664-44E6-9597-45A49E1BB76E}"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362286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84F2C562-029B-4495-AD11-15F0C7D1B339}"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867389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D2D3C700-68DD-426C-BE46-25F1C52A8854}"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605898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74766A96-3809-431E-8E65-A5A205CB0B99}"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041757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78009B97-1EAB-4DF1-B567-56332FAE8E7F}" type="datetime1">
              <a:rPr lang="sv-SE" smtClean="0"/>
              <a:t>2017-09-10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876019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5A02362C-D91B-4967-B863-2B537B11186A}" type="datetime1">
              <a:rPr lang="sv-SE" smtClean="0"/>
              <a:t>2017-09-10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271689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24E6C-1710-47E1-8965-8B60828654E7}" type="datetime1">
              <a:rPr lang="sv-SE" smtClean="0"/>
              <a:t>2017-09-10</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963883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7CA5EB00-3128-4ED0-97E8-B96819AAC4C7}"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255873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AF57378-E745-41DD-B7BB-91BF35230396}"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822326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12D872DA-F18E-4B12-9A65-1999B0C7223F}"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417935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89C2C86-BC22-49CB-AF9A-E2B9D31C7650}"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081180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ACE24A2-75C2-4766-A00B-F78386FCE307}"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493776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93B34F4A-2CC3-4B65-ADE3-0E7C4E696484}"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936538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49019DC0-4A50-4CF8-ADDF-93112ECBFD92}"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517793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393356E2-99D7-49DA-815A-A4F07032F659}"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1860501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5257C5B6-D8AA-4C2E-8377-3E4BEC6CD9AE}"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1479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A1871E00-B9E9-4835-8624-AED8DE68F14F}" type="datetime1">
              <a:rPr lang="sv-SE" smtClean="0"/>
              <a:t>2017-09-10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703656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470B9910-4664-44E6-9597-45A49E1BB76E}" type="datetime1">
              <a:rPr lang="sv-SE" smtClean="0"/>
              <a:t>2017-09-10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8537913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CE24A2-75C2-4766-A00B-F78386FCE307}" type="datetime1">
              <a:rPr lang="sv-SE" smtClean="0"/>
              <a:t>2017-09-10</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465613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5142F664-512E-474E-9E03-CDC7B469C3EC}"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149708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D6836D0C-3C4F-4FBA-8F92-83CD879A6481}"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41343658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26474D8D-DB1B-4823-B522-9EF449B7FDE1}"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36911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p:spPr>
        <p:txBody>
          <a:bodyPr anchor="b"/>
          <a:lstStyle>
            <a:lvl1pPr>
              <a:defRPr sz="2954"/>
            </a:lvl1pPr>
          </a:lstStyle>
          <a:p>
            <a:r>
              <a:rPr lang="sv-SE"/>
              <a:t>Klicka här för att ändra format</a:t>
            </a:r>
          </a:p>
        </p:txBody>
      </p:sp>
      <p:sp>
        <p:nvSpPr>
          <p:cNvPr id="3" name="Platshållare för innehåll 2"/>
          <p:cNvSpPr>
            <a:spLocks noGrp="1"/>
          </p:cNvSpPr>
          <p:nvPr>
            <p:ph idx="1"/>
          </p:nvPr>
        </p:nvSpPr>
        <p:spPr>
          <a:xfrm>
            <a:off x="3887788"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5142F664-512E-474E-9E03-CDC7B469C3EC}"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21325192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FC25D17-CA8A-4587-9AAE-A6618E8D8582}"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340498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1153EB29-7666-462C-A93A-0B8174390255}"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9220470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84F2C562-029B-4495-AD11-15F0C7D1B339}"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483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D2D3C700-68DD-426C-BE46-25F1C52A8854}"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794666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74766A96-3809-431E-8E65-A5A205CB0B99}"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403578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78009B97-1EAB-4DF1-B567-56332FAE8E7F}" type="datetime1">
              <a:rPr lang="sv-SE" smtClean="0"/>
              <a:t>2017-09-10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0110622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5A02362C-D91B-4967-B863-2B537B11186A}" type="datetime1">
              <a:rPr lang="sv-SE" smtClean="0"/>
              <a:t>2017-09-10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837268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24E6C-1710-47E1-8965-8B60828654E7}" type="datetime1">
              <a:rPr lang="sv-SE" smtClean="0"/>
              <a:t>2017-09-10</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61473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7CA5EB00-3128-4ED0-97E8-B96819AAC4C7}"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190359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AF57378-E745-41DD-B7BB-91BF35230396}" type="datetime1">
              <a:rPr lang="sv-SE" smtClean="0"/>
              <a:t>2017-09-10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86806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9" y="457200"/>
            <a:ext cx="2949575" cy="1600200"/>
          </a:xfrm>
        </p:spPr>
        <p:txBody>
          <a:bodyPr anchor="b"/>
          <a:lstStyle>
            <a:lvl1pPr>
              <a:defRPr sz="2954"/>
            </a:lvl1pPr>
          </a:lstStyle>
          <a:p>
            <a:r>
              <a:rPr lang="sv-SE"/>
              <a:t>Klicka här för att ändra format</a:t>
            </a:r>
          </a:p>
        </p:txBody>
      </p:sp>
      <p:sp>
        <p:nvSpPr>
          <p:cNvPr id="3" name="Platshållare för bild 2"/>
          <p:cNvSpPr>
            <a:spLocks noGrp="1"/>
          </p:cNvSpPr>
          <p:nvPr>
            <p:ph type="pic" idx="1"/>
          </p:nvPr>
        </p:nvSpPr>
        <p:spPr>
          <a:xfrm>
            <a:off x="3887788"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sv-SE"/>
          </a:p>
        </p:txBody>
      </p:sp>
      <p:sp>
        <p:nvSpPr>
          <p:cNvPr id="4" name="Platshållare för text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6836D0C-3C4F-4FBA-8F92-83CD879A6481}" type="datetime1">
              <a:rPr lang="sv-SE" smtClean="0"/>
              <a:t>2017-09-10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897E3DF-8EDF-4FB4-923B-7FFFF314F6BD}" type="slidenum">
              <a:rPr lang="sv-SE" smtClean="0"/>
              <a:pPr/>
              <a:t>‹#›</a:t>
            </a:fld>
            <a:endParaRPr lang="sv-SE"/>
          </a:p>
        </p:txBody>
      </p:sp>
    </p:spTree>
    <p:extLst>
      <p:ext uri="{BB962C8B-B14F-4D97-AF65-F5344CB8AC3E}">
        <p14:creationId xmlns:p14="http://schemas.microsoft.com/office/powerpoint/2010/main" val="18467957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12D872DA-F18E-4B12-9A65-1999B0C7223F}"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4498181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89C2C86-BC22-49CB-AF9A-E2B9D31C7650}" type="datetime1">
              <a:rPr lang="sv-SE" smtClean="0"/>
              <a:t>2017-09-10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144010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7C7EA65-BD0C-4EEB-9D64-41E2F966E447}"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4288532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C03934B-D47F-46BC-A562-B09566484429}"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26428821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9788E57-81CB-4ECE-84C6-DBB02D596553}"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7837962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6"/>
            <a:ext cx="7886700" cy="1325563"/>
          </a:xfrm>
          <a:prstGeom prst="rect">
            <a:avLst/>
          </a:prstGeom>
        </p:spPr>
        <p:txBody>
          <a:bodyPr/>
          <a:lstStyle>
            <a:lvl1pPr>
              <a:defRPr sz="4431" b="1"/>
            </a:lvl1pPr>
          </a:lstStyle>
          <a:p>
            <a:r>
              <a:rPr lang="sv-SE"/>
              <a:t>Klicka här för att ändra format</a:t>
            </a:r>
          </a:p>
        </p:txBody>
      </p:sp>
      <p:sp>
        <p:nvSpPr>
          <p:cNvPr id="3" name="Platshållare för datum 2"/>
          <p:cNvSpPr>
            <a:spLocks noGrp="1"/>
          </p:cNvSpPr>
          <p:nvPr>
            <p:ph type="dt" sz="half" idx="10"/>
          </p:nvPr>
        </p:nvSpPr>
        <p:spPr/>
        <p:txBody>
          <a:bodyPr/>
          <a:lstStyle/>
          <a:p>
            <a:fld id="{00C61A5A-002A-452D-B35E-C129EF5E0968}"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3382868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rtl="0">
              <a:buSzPts val="3600"/>
              <a:buFont typeface="Arial" panose="020B0604020202020204" pitchFamily="34" charset="0"/>
              <a:buChar char="•"/>
              <a:defRPr sz="2585"/>
            </a:lvl1pPr>
            <a:lvl2pPr rtl="0">
              <a:buSzPts val="3200"/>
              <a:buFont typeface="Arial" panose="020B0604020202020204" pitchFamily="34" charset="0"/>
              <a:buChar char="•"/>
              <a:defRPr sz="2215"/>
            </a:lvl2pPr>
            <a:lvl3pPr rtl="0">
              <a:buSzPts val="2800"/>
              <a:buFont typeface="Arial" panose="020B0604020202020204" pitchFamily="34" charset="0"/>
              <a:buChar char="•"/>
              <a:defRPr sz="1846"/>
            </a:lvl3pPr>
            <a:lvl4pPr rtl="0">
              <a:buSzPts val="2800"/>
              <a:buFont typeface="Arial" panose="020B0604020202020204" pitchFamily="34" charset="0"/>
              <a:buChar char="•"/>
              <a:defRPr sz="1662"/>
            </a:lvl4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1D71F6FB-C9EE-4F4B-98D1-ADEF3684912F}"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6784602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09D88E-C190-468D-B193-F9439AF0066B}" type="datetime1">
              <a:rPr lang="sv-SE" smtClean="0"/>
              <a:t>2017-09-10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873965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2711117"/>
            <a:ext cx="7886700" cy="3378535"/>
          </a:xfrm>
          <a:prstGeom prst="rect">
            <a:avLst/>
          </a:prstGeom>
        </p:spPr>
        <p:txBody>
          <a:bodyPr/>
          <a:lstStyle>
            <a:lvl1pPr marL="316531" indent="-316531" rtl="0">
              <a:buSzPts val="3600"/>
              <a:buFont typeface="Arial" panose="020B0604020202020204" pitchFamily="34" charset="0"/>
              <a:buChar char="•"/>
              <a:defRPr sz="2585">
                <a:solidFill>
                  <a:schemeClr val="tx1"/>
                </a:solidFill>
              </a:defRPr>
            </a:lvl1pPr>
            <a:lvl2pPr marL="422041" indent="0" rtl="0">
              <a:buSzPts val="3200"/>
              <a:buFont typeface="Arial" panose="020B0604020202020204" pitchFamily="34" charset="0"/>
              <a:buChar char="•"/>
              <a:defRPr sz="1846">
                <a:solidFill>
                  <a:schemeClr val="tx1">
                    <a:tint val="75000"/>
                  </a:schemeClr>
                </a:solidFill>
              </a:defRPr>
            </a:lvl2pPr>
            <a:lvl3pPr marL="844083" indent="0" rtl="0">
              <a:buSzPts val="2800"/>
              <a:buFont typeface="Arial" panose="020B0604020202020204" pitchFamily="34" charset="0"/>
              <a:buChar char="•"/>
              <a:defRPr sz="1662">
                <a:solidFill>
                  <a:schemeClr val="tx1">
                    <a:tint val="75000"/>
                  </a:schemeClr>
                </a:solidFill>
              </a:defRPr>
            </a:lvl3pPr>
            <a:lvl4pPr marL="1266124" indent="0" rtl="0">
              <a:buSzPts val="2800"/>
              <a:buFont typeface="Arial" panose="020B0604020202020204" pitchFamily="34" charset="0"/>
              <a:buChar char="•"/>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3692" b="0" i="0" u="none" strike="noStrike" kern="1200" baseline="0">
                <a:solidFill>
                  <a:srgbClr val="000000"/>
                </a:solidFill>
                <a:latin typeface="Calibri" panose="020F0502020204030204" pitchFamily="34" charset="0"/>
              </a:rPr>
              <a:t>Nivå fem</a:t>
            </a:r>
            <a:endParaRPr lang="sv-SE" sz="2585"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913F9107-6F2B-4FB2-BDCF-50EE3ED639AE}" type="datetime1">
              <a:rPr lang="sv-SE" smtClean="0"/>
              <a:t>2017-09-10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8898915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1" y="365127"/>
            <a:ext cx="7886700" cy="1325563"/>
          </a:xfrm>
          <a:prstGeom prst="rect">
            <a:avLst/>
          </a:prstGeom>
        </p:spPr>
        <p:txBody>
          <a:bodyPr/>
          <a:lstStyle>
            <a:lvl1pPr>
              <a:defRPr sz="4431" b="1"/>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4DEAE00-77A2-4F64-A273-F602103D35A9}" type="datetime1">
              <a:rPr lang="sv-SE" smtClean="0"/>
              <a:t>2017-09-10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5460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emf"/><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2.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5" Type="http://schemas.openxmlformats.org/officeDocument/2006/relationships/image" Target="../media/image4.png"/><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4.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5500730B-3877-4665-B9F7-DAE15B5E6901}"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9897E3DF-8EDF-4FB4-923B-7FFFF314F6BD}" type="slidenum">
              <a:rPr lang="sv-SE" smtClean="0"/>
              <a:pPr/>
              <a:t>‹#›</a:t>
            </a:fld>
            <a:endParaRPr lang="sv-SE"/>
          </a:p>
        </p:txBody>
      </p:sp>
      <p:pic>
        <p:nvPicPr>
          <p:cNvPr id="7" name="Bildobjekt 6"/>
          <p:cNvPicPr>
            <a:picLocks noChangeAspect="1"/>
          </p:cNvPicPr>
          <p:nvPr userDrawn="1"/>
        </p:nvPicPr>
        <p:blipFill rotWithShape="1">
          <a:blip r:embed="rId13" cstate="print"/>
          <a:srcRect l="4260" t="3598" r="20168" b="16764"/>
          <a:stretch/>
        </p:blipFill>
        <p:spPr>
          <a:xfrm>
            <a:off x="7931896" y="295342"/>
            <a:ext cx="951255" cy="1080000"/>
          </a:xfrm>
          <a:prstGeom prst="rect">
            <a:avLst/>
          </a:prstGeom>
        </p:spPr>
      </p:pic>
    </p:spTree>
    <p:extLst>
      <p:ext uri="{BB962C8B-B14F-4D97-AF65-F5344CB8AC3E}">
        <p14:creationId xmlns:p14="http://schemas.microsoft.com/office/powerpoint/2010/main" val="31527295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0730B-3877-4665-B9F7-DAE15B5E6901}" type="datetime1">
              <a:rPr lang="sv-SE" smtClean="0"/>
              <a:t>2017-09-10</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7E3DF-8EDF-4FB4-923B-7FFFF314F6BD}" type="slidenum">
              <a:rPr lang="sv-SE" smtClean="0"/>
              <a:pPr/>
              <a:t>‹#›</a:t>
            </a:fld>
            <a:endParaRPr lang="sv-SE"/>
          </a:p>
        </p:txBody>
      </p:sp>
      <p:pic>
        <p:nvPicPr>
          <p:cNvPr id="7" name="Bildobjekt 6"/>
          <p:cNvPicPr>
            <a:picLocks noChangeAspect="1"/>
          </p:cNvPicPr>
          <p:nvPr userDrawn="1"/>
        </p:nvPicPr>
        <p:blipFill rotWithShape="1">
          <a:blip r:embed="rId13" cstate="print"/>
          <a:srcRect l="4260" t="3598" r="20168" b="16764"/>
          <a:stretch/>
        </p:blipFill>
        <p:spPr>
          <a:xfrm>
            <a:off x="7931896" y="295342"/>
            <a:ext cx="951255" cy="1080000"/>
          </a:xfrm>
          <a:prstGeom prst="rect">
            <a:avLst/>
          </a:prstGeom>
        </p:spPr>
      </p:pic>
    </p:spTree>
    <p:extLst>
      <p:ext uri="{BB962C8B-B14F-4D97-AF65-F5344CB8AC3E}">
        <p14:creationId xmlns:p14="http://schemas.microsoft.com/office/powerpoint/2010/main" val="332236676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0730B-3877-4665-B9F7-DAE15B5E6901}" type="datetime1">
              <a:rPr lang="sv-SE" smtClean="0"/>
              <a:t>2017-09-10</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7E3DF-8EDF-4FB4-923B-7FFFF314F6BD}" type="slidenum">
              <a:rPr lang="sv-SE" smtClean="0"/>
              <a:pPr/>
              <a:t>‹#›</a:t>
            </a:fld>
            <a:endParaRPr lang="sv-SE"/>
          </a:p>
        </p:txBody>
      </p:sp>
      <p:pic>
        <p:nvPicPr>
          <p:cNvPr id="7" name="Bildobjekt 6"/>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57951" y="-62429"/>
            <a:ext cx="2527891" cy="3370521"/>
          </a:xfrm>
          <a:prstGeom prst="rect">
            <a:avLst/>
          </a:prstGeom>
        </p:spPr>
      </p:pic>
    </p:spTree>
    <p:extLst>
      <p:ext uri="{BB962C8B-B14F-4D97-AF65-F5344CB8AC3E}">
        <p14:creationId xmlns:p14="http://schemas.microsoft.com/office/powerpoint/2010/main" val="5138906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5500730B-3877-4665-B9F7-DAE15B5E6901}" type="datetime1">
              <a:rPr lang="sv-SE" smtClean="0"/>
              <a:t>2017-09-10</a:t>
            </a:fld>
            <a:endParaRPr lang="sv-SE"/>
          </a:p>
        </p:txBody>
      </p:sp>
      <p:sp>
        <p:nvSpPr>
          <p:cNvPr id="5" name="Platshållare för sidfot 4"/>
          <p:cNvSpPr>
            <a:spLocks noGrp="1"/>
          </p:cNvSpPr>
          <p:nvPr>
            <p:ph type="ftr" sz="quarter" idx="3"/>
          </p:nvPr>
        </p:nvSpPr>
        <p:spPr>
          <a:xfrm>
            <a:off x="3028951" y="6356351"/>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9897E3DF-8EDF-4FB4-923B-7FFFF314F6BD}" type="slidenum">
              <a:rPr lang="sv-SE" smtClean="0"/>
              <a:pPr/>
              <a:t>‹#›</a:t>
            </a:fld>
            <a:endParaRPr lang="sv-SE"/>
          </a:p>
        </p:txBody>
      </p:sp>
    </p:spTree>
    <p:extLst>
      <p:ext uri="{BB962C8B-B14F-4D97-AF65-F5344CB8AC3E}">
        <p14:creationId xmlns:p14="http://schemas.microsoft.com/office/powerpoint/2010/main" val="318031708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Lst>
  <p:hf hdr="0" ftr="0" dt="0"/>
  <p:txStyles>
    <p:titleStyle>
      <a:lvl1pPr algn="l" defTabSz="844083" rtl="0" eaLnBrk="1" latinLnBrk="0" hangingPunct="1">
        <a:lnSpc>
          <a:spcPct val="90000"/>
        </a:lnSpc>
        <a:spcBef>
          <a:spcPct val="0"/>
        </a:spcBef>
        <a:buNone/>
        <a:defRPr sz="4431" b="1" kern="1200">
          <a:solidFill>
            <a:schemeClr val="tx1"/>
          </a:solidFill>
          <a:latin typeface="+mj-lt"/>
          <a:ea typeface="+mj-ea"/>
          <a:cs typeface="+mj-cs"/>
        </a:defRPr>
      </a:lvl1pPr>
    </p:titleStyle>
    <p:bodyStyle>
      <a:lvl1pPr marL="325324" indent="-325324" algn="l" defTabSz="844083" rtl="0" eaLnBrk="1" latinLnBrk="0" hangingPunct="1">
        <a:lnSpc>
          <a:spcPct val="90000"/>
        </a:lnSpc>
        <a:spcBef>
          <a:spcPts val="923"/>
        </a:spcBef>
        <a:buFont typeface="Arial" panose="020B0604020202020204" pitchFamily="34" charset="0"/>
        <a:buChar char="•"/>
        <a:defRPr sz="3692" kern="1200">
          <a:solidFill>
            <a:schemeClr val="tx1"/>
          </a:solidFill>
          <a:latin typeface="+mn-lt"/>
          <a:ea typeface="+mn-ea"/>
          <a:cs typeface="+mn-cs"/>
        </a:defRPr>
      </a:lvl1pPr>
      <a:lvl2pPr marL="633062" indent="-307738" algn="l" defTabSz="844083" rtl="0" eaLnBrk="1" latinLnBrk="0" hangingPunct="1">
        <a:lnSpc>
          <a:spcPct val="90000"/>
        </a:lnSpc>
        <a:spcBef>
          <a:spcPts val="462"/>
        </a:spcBef>
        <a:buFont typeface="Arial" panose="020B0604020202020204" pitchFamily="34" charset="0"/>
        <a:buChar char="•"/>
        <a:defRPr sz="3323" kern="1200">
          <a:solidFill>
            <a:schemeClr val="tx1"/>
          </a:solidFill>
          <a:latin typeface="+mn-lt"/>
          <a:ea typeface="+mn-ea"/>
          <a:cs typeface="+mn-cs"/>
        </a:defRPr>
      </a:lvl2pPr>
      <a:lvl3pPr marL="992091" indent="-325324" algn="l" defTabSz="844083" rtl="0" eaLnBrk="1" latinLnBrk="0" hangingPunct="1">
        <a:lnSpc>
          <a:spcPct val="90000"/>
        </a:lnSpc>
        <a:spcBef>
          <a:spcPts val="462"/>
        </a:spcBef>
        <a:buFont typeface="Arial" panose="020B0604020202020204" pitchFamily="34" charset="0"/>
        <a:buChar char="•"/>
        <a:defRPr sz="2954"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2585"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2585"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978" y="333976"/>
            <a:ext cx="1233376" cy="1356712"/>
          </a:xfrm>
          <a:prstGeom prst="rect">
            <a:avLst/>
          </a:prstGeom>
        </p:spPr>
      </p:pic>
      <p:sp>
        <p:nvSpPr>
          <p:cNvPr id="3" name="Platshållare för text 2"/>
          <p:cNvSpPr>
            <a:spLocks noGrp="1"/>
          </p:cNvSpPr>
          <p:nvPr>
            <p:ph type="body" idx="1"/>
          </p:nvPr>
        </p:nvSpPr>
        <p:spPr>
          <a:xfrm>
            <a:off x="628651" y="2711116"/>
            <a:ext cx="7886700" cy="3465847"/>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3692"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323"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2954"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846CA363-2A1C-4D6C-931F-6BFB6E3F354E}"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330616740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SzPts val="3600"/>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SzPts val="3200"/>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SzPts val="2800"/>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SzPts val="2800"/>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5"/>
          <a:srcRect l="7998" t="2690" r="8105" b="2228"/>
          <a:stretch/>
        </p:blipFill>
        <p:spPr>
          <a:xfrm flipH="1">
            <a:off x="7159441" y="604973"/>
            <a:ext cx="1355910" cy="1591697"/>
          </a:xfrm>
          <a:prstGeom prst="rect">
            <a:avLst/>
          </a:prstGeom>
        </p:spPr>
      </p:pic>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CADCA7B8-7666-45D6-8768-26F8B7229D5F}"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p:nvPicPr>
        <p:blipFill rotWithShape="1">
          <a:blip r:embed="rId6" cstate="print"/>
          <a:srcRect l="4100" t="4595" r="14589" b="5027"/>
          <a:stretch/>
        </p:blipFill>
        <p:spPr>
          <a:xfrm>
            <a:off x="5692249" y="826653"/>
            <a:ext cx="1467192" cy="1440000"/>
          </a:xfrm>
          <a:prstGeom prst="rect">
            <a:avLst/>
          </a:prstGeom>
        </p:spPr>
      </p:pic>
      <p:sp>
        <p:nvSpPr>
          <p:cNvPr id="8" name="Platshållare för text 2"/>
          <p:cNvSpPr txBox="1">
            <a:spLocks/>
          </p:cNvSpPr>
          <p:nvPr/>
        </p:nvSpPr>
        <p:spPr>
          <a:xfrm>
            <a:off x="893133" y="2998381"/>
            <a:ext cx="7886700"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585" dirty="0"/>
          </a:p>
        </p:txBody>
      </p:sp>
      <p:sp>
        <p:nvSpPr>
          <p:cNvPr id="3" name="Platshållare för text 2"/>
          <p:cNvSpPr>
            <a:spLocks noGrp="1"/>
          </p:cNvSpPr>
          <p:nvPr>
            <p:ph type="body" idx="1"/>
          </p:nvPr>
        </p:nvSpPr>
        <p:spPr>
          <a:xfrm>
            <a:off x="628651" y="2662989"/>
            <a:ext cx="7886700" cy="3513974"/>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3692"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323"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2954"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fem</a:t>
            </a:r>
          </a:p>
        </p:txBody>
      </p:sp>
    </p:spTree>
    <p:extLst>
      <p:ext uri="{BB962C8B-B14F-4D97-AF65-F5344CB8AC3E}">
        <p14:creationId xmlns:p14="http://schemas.microsoft.com/office/powerpoint/2010/main" val="48532917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SzPts val="3600"/>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SzPts val="3200"/>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SzPts val="2800"/>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SzPts val="2800"/>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8651" y="2727159"/>
            <a:ext cx="7886700" cy="3449805"/>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3692"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323"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2954"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7AB0F1A-5FB1-48E9-9287-C726D028A2E6}"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61608" y="-337473"/>
            <a:ext cx="2686050" cy="3581398"/>
          </a:xfrm>
          <a:prstGeom prst="rect">
            <a:avLst/>
          </a:prstGeom>
        </p:spPr>
      </p:pic>
    </p:spTree>
    <p:extLst>
      <p:ext uri="{BB962C8B-B14F-4D97-AF65-F5344CB8AC3E}">
        <p14:creationId xmlns:p14="http://schemas.microsoft.com/office/powerpoint/2010/main" val="330515585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SzPts val="3600"/>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SzPts val="3200"/>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SzPts val="2800"/>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SzPts val="2800"/>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76978" y="333976"/>
            <a:ext cx="1233376" cy="1356712"/>
          </a:xfrm>
          <a:prstGeom prst="rect">
            <a:avLst/>
          </a:prstGeom>
        </p:spPr>
      </p:pic>
      <p:sp>
        <p:nvSpPr>
          <p:cNvPr id="2" name="Platshållare för rubrik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FCC20A14-FC74-439E-B59B-8B262E08B06F}"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28617137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E6B82937-57F8-47D7-9EAF-31D0F3194948}"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userDrawn="1"/>
        </p:nvPicPr>
        <p:blipFill rotWithShape="1">
          <a:blip r:embed="rId13" cstate="print"/>
          <a:srcRect l="4100" t="4595" r="14589" b="5027"/>
          <a:stretch/>
        </p:blipFill>
        <p:spPr>
          <a:xfrm>
            <a:off x="925030" y="1163486"/>
            <a:ext cx="1623530" cy="1593442"/>
          </a:xfrm>
          <a:prstGeom prst="rect">
            <a:avLst/>
          </a:prstGeom>
        </p:spPr>
      </p:pic>
      <p:sp>
        <p:nvSpPr>
          <p:cNvPr id="8" name="Platshållare för text 2"/>
          <p:cNvSpPr txBox="1">
            <a:spLocks/>
          </p:cNvSpPr>
          <p:nvPr userDrawn="1"/>
        </p:nvSpPr>
        <p:spPr>
          <a:xfrm>
            <a:off x="893133" y="2998381"/>
            <a:ext cx="7886700"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585" dirty="0"/>
          </a:p>
        </p:txBody>
      </p:sp>
    </p:spTree>
    <p:extLst>
      <p:ext uri="{BB962C8B-B14F-4D97-AF65-F5344CB8AC3E}">
        <p14:creationId xmlns:p14="http://schemas.microsoft.com/office/powerpoint/2010/main" val="2107350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8651" y="3487479"/>
            <a:ext cx="7886700" cy="268948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A641B19-C78C-462F-8AAE-06C23E35754F}"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57951" y="-62429"/>
            <a:ext cx="2527891" cy="3370521"/>
          </a:xfrm>
          <a:prstGeom prst="rect">
            <a:avLst/>
          </a:prstGeom>
        </p:spPr>
      </p:pic>
    </p:spTree>
    <p:extLst>
      <p:ext uri="{BB962C8B-B14F-4D97-AF65-F5344CB8AC3E}">
        <p14:creationId xmlns:p14="http://schemas.microsoft.com/office/powerpoint/2010/main" val="13432427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5500730B-3877-4665-B9F7-DAE15B5E6901}" type="datetime1">
              <a:rPr lang="sv-SE" smtClean="0"/>
              <a:t>2017-09-10</a:t>
            </a:fld>
            <a:endParaRPr lang="sv-SE"/>
          </a:p>
        </p:txBody>
      </p:sp>
      <p:sp>
        <p:nvSpPr>
          <p:cNvPr id="5" name="Platshållare för sidfot 4"/>
          <p:cNvSpPr>
            <a:spLocks noGrp="1"/>
          </p:cNvSpPr>
          <p:nvPr>
            <p:ph type="ftr" sz="quarter" idx="3"/>
          </p:nvPr>
        </p:nvSpPr>
        <p:spPr>
          <a:xfrm>
            <a:off x="3028951" y="6356351"/>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9897E3DF-8EDF-4FB4-923B-7FFFF314F6BD}" type="slidenum">
              <a:rPr lang="sv-SE" smtClean="0"/>
              <a:pPr/>
              <a:t>‹#›</a:t>
            </a:fld>
            <a:endParaRPr lang="sv-SE"/>
          </a:p>
        </p:txBody>
      </p:sp>
    </p:spTree>
    <p:extLst>
      <p:ext uri="{BB962C8B-B14F-4D97-AF65-F5344CB8AC3E}">
        <p14:creationId xmlns:p14="http://schemas.microsoft.com/office/powerpoint/2010/main" val="105678238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733" r:id="rId4"/>
    <p:sldLayoutId id="2147483925" r:id="rId5"/>
  </p:sldLayoutIdLst>
  <p:hf hdr="0" ftr="0" dt="0"/>
  <p:txStyles>
    <p:titleStyle>
      <a:lvl1pPr algn="l" defTabSz="844083" rtl="0" eaLnBrk="1" latinLnBrk="0" hangingPunct="1">
        <a:lnSpc>
          <a:spcPct val="90000"/>
        </a:lnSpc>
        <a:spcBef>
          <a:spcPct val="0"/>
        </a:spcBef>
        <a:buNone/>
        <a:defRPr sz="4431" b="1" kern="1200">
          <a:solidFill>
            <a:schemeClr val="tx1"/>
          </a:solidFill>
          <a:latin typeface="+mj-lt"/>
          <a:ea typeface="+mj-ea"/>
          <a:cs typeface="+mj-cs"/>
        </a:defRPr>
      </a:lvl1pPr>
    </p:titleStyle>
    <p:bodyStyle>
      <a:lvl1pPr marL="325324" indent="-325324" algn="l" defTabSz="844083" rtl="0" eaLnBrk="1" latinLnBrk="0" hangingPunct="1">
        <a:lnSpc>
          <a:spcPct val="90000"/>
        </a:lnSpc>
        <a:spcBef>
          <a:spcPts val="923"/>
        </a:spcBef>
        <a:buFont typeface="Arial" panose="020B0604020202020204" pitchFamily="34" charset="0"/>
        <a:buChar char="•"/>
        <a:defRPr sz="3692" kern="1200">
          <a:solidFill>
            <a:schemeClr val="tx1"/>
          </a:solidFill>
          <a:latin typeface="+mn-lt"/>
          <a:ea typeface="+mn-ea"/>
          <a:cs typeface="+mn-cs"/>
        </a:defRPr>
      </a:lvl1pPr>
      <a:lvl2pPr marL="633062" indent="-307738" algn="l" defTabSz="844083" rtl="0" eaLnBrk="1" latinLnBrk="0" hangingPunct="1">
        <a:lnSpc>
          <a:spcPct val="90000"/>
        </a:lnSpc>
        <a:spcBef>
          <a:spcPts val="462"/>
        </a:spcBef>
        <a:buFont typeface="Arial" panose="020B0604020202020204" pitchFamily="34" charset="0"/>
        <a:buChar char="•"/>
        <a:defRPr sz="3323" kern="1200">
          <a:solidFill>
            <a:schemeClr val="tx1"/>
          </a:solidFill>
          <a:latin typeface="+mn-lt"/>
          <a:ea typeface="+mn-ea"/>
          <a:cs typeface="+mn-cs"/>
        </a:defRPr>
      </a:lvl2pPr>
      <a:lvl3pPr marL="992091" indent="-325324" algn="l" defTabSz="844083" rtl="0" eaLnBrk="1" latinLnBrk="0" hangingPunct="1">
        <a:lnSpc>
          <a:spcPct val="90000"/>
        </a:lnSpc>
        <a:spcBef>
          <a:spcPts val="462"/>
        </a:spcBef>
        <a:buFont typeface="Arial" panose="020B0604020202020204" pitchFamily="34" charset="0"/>
        <a:buChar char="•"/>
        <a:defRPr sz="2954"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2585"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2585"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978" y="333976"/>
            <a:ext cx="1233376" cy="1356712"/>
          </a:xfrm>
          <a:prstGeom prst="rect">
            <a:avLst/>
          </a:prstGeom>
        </p:spPr>
      </p:pic>
      <p:sp>
        <p:nvSpPr>
          <p:cNvPr id="3" name="Platshållare för text 2"/>
          <p:cNvSpPr>
            <a:spLocks noGrp="1"/>
          </p:cNvSpPr>
          <p:nvPr>
            <p:ph type="body" idx="1"/>
          </p:nvPr>
        </p:nvSpPr>
        <p:spPr>
          <a:xfrm>
            <a:off x="628651" y="2711116"/>
            <a:ext cx="7886700" cy="3465847"/>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3692"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323"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2954"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55858FC-CDDB-46F7-8D9B-E6883F96A15D}"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125868288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SzPts val="3600"/>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SzPts val="3200"/>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SzPts val="2800"/>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SzPts val="2800"/>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5"/>
          <a:srcRect l="7998" t="2690" r="8105" b="2228"/>
          <a:stretch/>
        </p:blipFill>
        <p:spPr>
          <a:xfrm flipH="1">
            <a:off x="7159441" y="604973"/>
            <a:ext cx="1355910" cy="1591697"/>
          </a:xfrm>
          <a:prstGeom prst="rect">
            <a:avLst/>
          </a:prstGeom>
        </p:spPr>
      </p:pic>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34322C85-BE5C-4C6B-8A68-1C3C2721B01D}"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2215" b="1">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p:nvPicPr>
        <p:blipFill rotWithShape="1">
          <a:blip r:embed="rId6" cstate="print"/>
          <a:srcRect l="4100" t="4595" r="14589" b="5027"/>
          <a:stretch/>
        </p:blipFill>
        <p:spPr>
          <a:xfrm>
            <a:off x="5692249" y="826653"/>
            <a:ext cx="1467192" cy="1440000"/>
          </a:xfrm>
          <a:prstGeom prst="rect">
            <a:avLst/>
          </a:prstGeom>
        </p:spPr>
      </p:pic>
      <p:sp>
        <p:nvSpPr>
          <p:cNvPr id="8" name="Platshållare för text 2"/>
          <p:cNvSpPr txBox="1">
            <a:spLocks/>
          </p:cNvSpPr>
          <p:nvPr/>
        </p:nvSpPr>
        <p:spPr>
          <a:xfrm>
            <a:off x="893133" y="2998381"/>
            <a:ext cx="7886700"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585" dirty="0"/>
          </a:p>
        </p:txBody>
      </p:sp>
      <p:sp>
        <p:nvSpPr>
          <p:cNvPr id="3" name="Platshållare för text 2"/>
          <p:cNvSpPr>
            <a:spLocks noGrp="1"/>
          </p:cNvSpPr>
          <p:nvPr>
            <p:ph type="body" idx="1"/>
          </p:nvPr>
        </p:nvSpPr>
        <p:spPr>
          <a:xfrm>
            <a:off x="628651" y="2662989"/>
            <a:ext cx="7886700" cy="3513974"/>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3692"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323"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2954"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fem</a:t>
            </a:r>
          </a:p>
        </p:txBody>
      </p:sp>
    </p:spTree>
    <p:extLst>
      <p:ext uri="{BB962C8B-B14F-4D97-AF65-F5344CB8AC3E}">
        <p14:creationId xmlns:p14="http://schemas.microsoft.com/office/powerpoint/2010/main" val="230720707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SzPts val="3600"/>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SzPts val="3200"/>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SzPts val="2800"/>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SzPts val="2800"/>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8651" y="2727159"/>
            <a:ext cx="7886700" cy="3449805"/>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3692"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323"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2954"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585"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7486E5E-23E3-4ADF-992A-BDD28ACB9152}" type="datetime1">
              <a:rPr lang="sv-SE" smtClean="0"/>
              <a:t>2017-09-10</a:t>
            </a:fld>
            <a:endParaRPr lang="sv-SE"/>
          </a:p>
        </p:txBody>
      </p:sp>
      <p:sp>
        <p:nvSpPr>
          <p:cNvPr id="5" name="Platshållare för sidfot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61608" y="-337473"/>
            <a:ext cx="2686050" cy="3581398"/>
          </a:xfrm>
          <a:prstGeom prst="rect">
            <a:avLst/>
          </a:prstGeom>
        </p:spPr>
      </p:pic>
    </p:spTree>
    <p:extLst>
      <p:ext uri="{BB962C8B-B14F-4D97-AF65-F5344CB8AC3E}">
        <p14:creationId xmlns:p14="http://schemas.microsoft.com/office/powerpoint/2010/main" val="305662196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Lst>
  <p:hf hdr="0" ftr="0" dt="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SzPts val="3600"/>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SzPts val="3200"/>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SzPts val="2800"/>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SzPts val="2800"/>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sv-S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0730B-3877-4665-B9F7-DAE15B5E6901}" type="datetime1">
              <a:rPr lang="sv-SE" smtClean="0"/>
              <a:t>2017-09-10</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7E3DF-8EDF-4FB4-923B-7FFFF314F6BD}" type="slidenum">
              <a:rPr lang="sv-SE" smtClean="0"/>
              <a:pPr/>
              <a:t>‹#›</a:t>
            </a:fld>
            <a:endParaRPr lang="sv-SE"/>
          </a:p>
        </p:txBody>
      </p:sp>
      <p:pic>
        <p:nvPicPr>
          <p:cNvPr id="7" name="Bildobjekt 6"/>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57951" y="-62429"/>
            <a:ext cx="2527891" cy="3370521"/>
          </a:xfrm>
          <a:prstGeom prst="rect">
            <a:avLst/>
          </a:prstGeom>
        </p:spPr>
      </p:pic>
    </p:spTree>
    <p:extLst>
      <p:ext uri="{BB962C8B-B14F-4D97-AF65-F5344CB8AC3E}">
        <p14:creationId xmlns:p14="http://schemas.microsoft.com/office/powerpoint/2010/main" val="153318753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9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93.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Del 4:1</a:t>
            </a:r>
          </a:p>
        </p:txBody>
      </p:sp>
      <p:sp>
        <p:nvSpPr>
          <p:cNvPr id="3" name="Platshållare för innehåll 2"/>
          <p:cNvSpPr>
            <a:spLocks noGrp="1"/>
          </p:cNvSpPr>
          <p:nvPr>
            <p:ph idx="1"/>
          </p:nvPr>
        </p:nvSpPr>
        <p:spPr>
          <a:xfrm>
            <a:off x="931985" y="2884286"/>
            <a:ext cx="7280031" cy="3081295"/>
          </a:xfrm>
        </p:spPr>
        <p:txBody>
          <a:bodyPr>
            <a:noAutofit/>
          </a:bodyPr>
          <a:lstStyle/>
          <a:p>
            <a:pPr marL="0" indent="0">
              <a:buNone/>
            </a:pPr>
            <a:r>
              <a:rPr lang="sv-SE" sz="3600" dirty="0"/>
              <a:t>Samhällets ansvar</a:t>
            </a:r>
          </a:p>
          <a:p>
            <a:pPr lvl="1">
              <a:buFont typeface="Calibri" panose="020F0502020204030204" pitchFamily="34" charset="0"/>
              <a:buChar char="−"/>
            </a:pPr>
            <a:r>
              <a:rPr lang="sv-SE" sz="3200" dirty="0"/>
              <a:t>Svensk lagstiftning</a:t>
            </a:r>
          </a:p>
          <a:p>
            <a:pPr lvl="1">
              <a:buFont typeface="Calibri" panose="020F0502020204030204" pitchFamily="34" charset="0"/>
              <a:buChar char="−"/>
            </a:pPr>
            <a:r>
              <a:rPr lang="sv-SE" sz="3200" dirty="0"/>
              <a:t>Socialstyrelsens föreskrifter och allmänna råd</a:t>
            </a:r>
          </a:p>
          <a:p>
            <a:pPr lvl="1">
              <a:buFont typeface="Calibri" panose="020F0502020204030204" pitchFamily="34" charset="0"/>
              <a:buChar char="−"/>
            </a:pPr>
            <a:r>
              <a:rPr lang="sv-SE" sz="3200" dirty="0"/>
              <a:t>Anna &amp; Adam, en fallbeskrivning</a:t>
            </a:r>
          </a:p>
          <a:p>
            <a:pPr lvl="1">
              <a:buFont typeface="Calibri" panose="020F0502020204030204" pitchFamily="34" charset="0"/>
              <a:buChar char="−"/>
            </a:pPr>
            <a:r>
              <a:rPr lang="sv-SE" sz="3200" dirty="0"/>
              <a:t>Vem ska göra vad?</a:t>
            </a:r>
          </a:p>
          <a:p>
            <a:pPr lvl="1">
              <a:buFont typeface="Calibri" panose="020F0502020204030204" pitchFamily="34" charset="0"/>
              <a:buChar char="−"/>
            </a:pPr>
            <a:r>
              <a:rPr lang="sv-SE" sz="3200" dirty="0"/>
              <a:t>Att arbeta med våldsutövare</a:t>
            </a:r>
          </a:p>
          <a:p>
            <a:pPr lvl="1">
              <a:buFont typeface="Calibri" panose="020F0502020204030204" pitchFamily="34" charset="0"/>
              <a:buChar char="−"/>
            </a:pPr>
            <a:endParaRPr lang="sv-SE" sz="3200" dirty="0"/>
          </a:p>
        </p:txBody>
      </p:sp>
      <p:sp>
        <p:nvSpPr>
          <p:cNvPr id="5" name="Platshållare för bildnummer 4"/>
          <p:cNvSpPr>
            <a:spLocks noGrp="1"/>
          </p:cNvSpPr>
          <p:nvPr>
            <p:ph type="sldNum" sz="quarter" idx="12"/>
          </p:nvPr>
        </p:nvSpPr>
        <p:spPr/>
        <p:txBody>
          <a:bodyPr/>
          <a:lstStyle/>
          <a:p>
            <a:fld id="{1282A501-F570-4B51-94A2-8A75EC3EF9B2}" type="slidenum">
              <a:rPr lang="sv-SE" smtClean="0"/>
              <a:pPr/>
              <a:t>1</a:t>
            </a:fld>
            <a:endParaRPr lang="sv-SE"/>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846" y="512477"/>
            <a:ext cx="3549046" cy="1993846"/>
          </a:xfrm>
          <a:prstGeom prst="rect">
            <a:avLst/>
          </a:prstGeom>
        </p:spPr>
      </p:pic>
    </p:spTree>
    <p:extLst>
      <p:ext uri="{BB962C8B-B14F-4D97-AF65-F5344CB8AC3E}">
        <p14:creationId xmlns:p14="http://schemas.microsoft.com/office/powerpoint/2010/main" val="73047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Anna &amp; Adam - en fallbeskrivning</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10</a:t>
            </a:fld>
            <a:endParaRPr lang="sv-SE"/>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158" y="365126"/>
            <a:ext cx="568384" cy="562757"/>
          </a:xfrm>
          <a:prstGeom prst="rect">
            <a:avLst/>
          </a:prstGeom>
        </p:spPr>
      </p:pic>
      <p:pic>
        <p:nvPicPr>
          <p:cNvPr id="6" name="Bildobjekt 5"/>
          <p:cNvPicPr>
            <a:picLocks noChangeAspect="1"/>
          </p:cNvPicPr>
          <p:nvPr/>
        </p:nvPicPr>
        <p:blipFill rotWithShape="1">
          <a:blip r:embed="rId4" cstate="print"/>
          <a:srcRect l="33489" t="57553" r="34709" b="8269"/>
          <a:stretch/>
        </p:blipFill>
        <p:spPr>
          <a:xfrm>
            <a:off x="1129679" y="2105784"/>
            <a:ext cx="6493939" cy="3925661"/>
          </a:xfrm>
          <a:prstGeom prst="rect">
            <a:avLst/>
          </a:prstGeom>
          <a:ln>
            <a:solidFill>
              <a:schemeClr val="bg1">
                <a:lumMod val="85000"/>
              </a:schemeClr>
            </a:solidFill>
          </a:ln>
        </p:spPr>
      </p:pic>
    </p:spTree>
    <p:extLst>
      <p:ext uri="{BB962C8B-B14F-4D97-AF65-F5344CB8AC3E}">
        <p14:creationId xmlns:p14="http://schemas.microsoft.com/office/powerpoint/2010/main" val="354841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2711117"/>
            <a:ext cx="7886700" cy="3645235"/>
          </a:xfrm>
        </p:spPr>
        <p:txBody>
          <a:bodyPr>
            <a:noAutofit/>
          </a:bodyPr>
          <a:lstStyle/>
          <a:p>
            <a:r>
              <a:rPr lang="sv-SE" sz="4000" dirty="0"/>
              <a:t>Vad tänker ni kommer att hända härnäst? </a:t>
            </a:r>
          </a:p>
          <a:p>
            <a:r>
              <a:rPr lang="sv-SE" sz="4000" dirty="0"/>
              <a:t>Vilka samhällsaktörer kan Anna, </a:t>
            </a:r>
            <a:br>
              <a:rPr lang="sv-SE" sz="4000" dirty="0"/>
            </a:br>
            <a:r>
              <a:rPr lang="sv-SE" sz="4000" dirty="0"/>
              <a:t>barnen och Adam tänkas komma i kontakt med? </a:t>
            </a:r>
          </a:p>
          <a:p>
            <a:r>
              <a:rPr lang="sv-SE" sz="4000" dirty="0"/>
              <a:t>Vilket slags stöd behöver de?</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11</a:t>
            </a:fld>
            <a:endParaRPr lang="sv-SE"/>
          </a:p>
        </p:txBody>
      </p:sp>
    </p:spTree>
    <p:extLst>
      <p:ext uri="{BB962C8B-B14F-4D97-AF65-F5344CB8AC3E}">
        <p14:creationId xmlns:p14="http://schemas.microsoft.com/office/powerpoint/2010/main" val="135814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4900" b="1" dirty="0"/>
              <a:t>Vem ska göra vad?</a:t>
            </a:r>
            <a:br>
              <a:rPr lang="sv-SE" sz="2400" b="1" dirty="0"/>
            </a:br>
            <a:r>
              <a:rPr lang="sv-SE" sz="2400" b="1" dirty="0"/>
              <a:t>Vad ska samhället göra för att hjälpa Anna, Adam och barnen.</a:t>
            </a:r>
            <a:br>
              <a:rPr lang="sv-SE" sz="2400" b="1" dirty="0"/>
            </a:br>
            <a:r>
              <a:rPr lang="sv-SE" sz="2400" b="1" dirty="0"/>
              <a:t>Klicka på filmerna för att lära mer om vad olika instanser ska </a:t>
            </a:r>
            <a:br>
              <a:rPr lang="sv-SE" sz="2400" b="1" dirty="0"/>
            </a:br>
            <a:r>
              <a:rPr lang="sv-SE" sz="2400" b="1" dirty="0"/>
              <a:t>bidra med.</a:t>
            </a:r>
          </a:p>
        </p:txBody>
      </p:sp>
      <p:sp>
        <p:nvSpPr>
          <p:cNvPr id="4" name="Platshållare för bildnummer 3"/>
          <p:cNvSpPr>
            <a:spLocks noGrp="1"/>
          </p:cNvSpPr>
          <p:nvPr>
            <p:ph type="sldNum" sz="quarter" idx="12"/>
          </p:nvPr>
        </p:nvSpPr>
        <p:spPr/>
        <p:txBody>
          <a:bodyPr/>
          <a:lstStyle/>
          <a:p>
            <a:fld id="{9897E3DF-8EDF-4FB4-923B-7FFFF314F6BD}" type="slidenum">
              <a:rPr lang="sv-SE" smtClean="0"/>
              <a:pPr/>
              <a:t>12</a:t>
            </a:fld>
            <a:endParaRPr lang="sv-SE"/>
          </a:p>
        </p:txBody>
      </p:sp>
      <p:pic>
        <p:nvPicPr>
          <p:cNvPr id="3" name="Bildobjekt 2"/>
          <p:cNvPicPr>
            <a:picLocks noChangeAspect="1"/>
          </p:cNvPicPr>
          <p:nvPr/>
        </p:nvPicPr>
        <p:blipFill rotWithShape="1">
          <a:blip r:embed="rId3" cstate="print"/>
          <a:srcRect l="25349" t="41059" r="26919" b="12325"/>
          <a:stretch/>
        </p:blipFill>
        <p:spPr>
          <a:xfrm>
            <a:off x="1161402" y="2609266"/>
            <a:ext cx="6821195" cy="3747085"/>
          </a:xfrm>
          <a:prstGeom prst="rect">
            <a:avLst/>
          </a:prstGeom>
        </p:spPr>
      </p:pic>
    </p:spTree>
    <p:extLst>
      <p:ext uri="{BB962C8B-B14F-4D97-AF65-F5344CB8AC3E}">
        <p14:creationId xmlns:p14="http://schemas.microsoft.com/office/powerpoint/2010/main" val="3573508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8" y="2711117"/>
            <a:ext cx="8199269" cy="3378535"/>
          </a:xfrm>
        </p:spPr>
        <p:txBody>
          <a:bodyPr>
            <a:noAutofit/>
          </a:bodyPr>
          <a:lstStyle/>
          <a:p>
            <a:r>
              <a:rPr lang="sv-SE" sz="3400" dirty="0"/>
              <a:t>Hur väl stämde innehållet i filmerna överens med det som diskuterades innan?</a:t>
            </a:r>
          </a:p>
          <a:p>
            <a:r>
              <a:rPr lang="sv-SE" sz="3400" dirty="0"/>
              <a:t>Hur fungerar det i </a:t>
            </a:r>
          </a:p>
          <a:p>
            <a:pPr marL="912958"/>
            <a:r>
              <a:rPr lang="sv-SE" sz="3400" dirty="0"/>
              <a:t>kommunen</a:t>
            </a:r>
          </a:p>
          <a:p>
            <a:pPr marL="912958"/>
            <a:r>
              <a:rPr lang="sv-SE" sz="3400" dirty="0"/>
              <a:t>hälso- och sjukvården</a:t>
            </a:r>
          </a:p>
          <a:p>
            <a:pPr marL="912958"/>
            <a:r>
              <a:rPr lang="sv-SE" sz="3400" dirty="0"/>
              <a:t>län</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13</a:t>
            </a:fld>
            <a:endParaRPr lang="sv-SE"/>
          </a:p>
        </p:txBody>
      </p:sp>
    </p:spTree>
    <p:extLst>
      <p:ext uri="{BB962C8B-B14F-4D97-AF65-F5344CB8AC3E}">
        <p14:creationId xmlns:p14="http://schemas.microsoft.com/office/powerpoint/2010/main" val="739447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2445489"/>
            <a:ext cx="7886700" cy="3644164"/>
          </a:xfrm>
        </p:spPr>
        <p:txBody>
          <a:bodyPr>
            <a:noAutofit/>
          </a:bodyPr>
          <a:lstStyle/>
          <a:p>
            <a:pPr marL="0" indent="0">
              <a:buNone/>
            </a:pPr>
            <a:r>
              <a:rPr lang="sv-SE" sz="3200" dirty="0"/>
              <a:t>Be deltagarna sätta sig i grupper om tre.</a:t>
            </a:r>
          </a:p>
          <a:p>
            <a:r>
              <a:rPr lang="sv-SE" sz="3200" dirty="0"/>
              <a:t>Be dem ta fram exempel på vilka slags brott som skulle kunna bli aktuella i fallet Anna och Adam. Skriv upp dem på tavlan</a:t>
            </a:r>
          </a:p>
          <a:p>
            <a:r>
              <a:rPr lang="sv-SE" sz="3200" dirty="0"/>
              <a:t>Titta hur lagtexterna till de brott de exemplifierat ser ut via länken som finns i webbkursen. </a:t>
            </a:r>
          </a:p>
          <a:p>
            <a:r>
              <a:rPr lang="sv-SE" sz="3200" dirty="0"/>
              <a:t>(Ta fram webbsidan innan lektionen)</a:t>
            </a:r>
          </a:p>
        </p:txBody>
      </p:sp>
      <p:sp>
        <p:nvSpPr>
          <p:cNvPr id="4" name="Platshållare för bildnummer 3"/>
          <p:cNvSpPr>
            <a:spLocks noGrp="1"/>
          </p:cNvSpPr>
          <p:nvPr>
            <p:ph type="sldNum" sz="quarter" idx="12"/>
          </p:nvPr>
        </p:nvSpPr>
        <p:spPr/>
        <p:txBody>
          <a:bodyPr/>
          <a:lstStyle/>
          <a:p>
            <a:fld id="{19D4CAB2-EAEE-41CC-8E5E-0E706DB468AD}" type="slidenum">
              <a:rPr lang="sv-SE" smtClean="0"/>
              <a:pPr/>
              <a:t>14</a:t>
            </a:fld>
            <a:endParaRPr lang="sv-SE"/>
          </a:p>
        </p:txBody>
      </p:sp>
      <p:sp>
        <p:nvSpPr>
          <p:cNvPr id="2" name="textruta 1"/>
          <p:cNvSpPr txBox="1"/>
          <p:nvPr/>
        </p:nvSpPr>
        <p:spPr>
          <a:xfrm>
            <a:off x="404037" y="265814"/>
            <a:ext cx="8335926" cy="1323439"/>
          </a:xfrm>
          <a:prstGeom prst="rect">
            <a:avLst/>
          </a:prstGeom>
          <a:noFill/>
        </p:spPr>
        <p:txBody>
          <a:bodyPr wrap="square" rtlCol="0">
            <a:spAutoFit/>
          </a:bodyPr>
          <a:lstStyle/>
          <a:p>
            <a:r>
              <a:rPr lang="sv-SE" sz="2000" dirty="0"/>
              <a:t>http://www.nck.uu.se/kunskapsbanken/amnesguider/vad-sager-lagen/</a:t>
            </a:r>
          </a:p>
          <a:p>
            <a:endParaRPr lang="sv-SE" sz="2000" dirty="0"/>
          </a:p>
          <a:p>
            <a:r>
              <a:rPr lang="sv-SE" sz="2000" b="1" dirty="0">
                <a:solidFill>
                  <a:srgbClr val="FF0000"/>
                </a:solidFill>
              </a:rPr>
              <a:t>Finns under avsnittet: </a:t>
            </a:r>
            <a:br>
              <a:rPr lang="sv-SE" sz="2000" b="1" dirty="0">
                <a:solidFill>
                  <a:srgbClr val="FF0000"/>
                </a:solidFill>
              </a:rPr>
            </a:br>
            <a:r>
              <a:rPr lang="sv-SE" sz="2000" b="1" dirty="0">
                <a:solidFill>
                  <a:srgbClr val="FF0000"/>
                </a:solidFill>
              </a:rPr>
              <a:t>Svensklagstiftning som  är i början av lektionen</a:t>
            </a:r>
          </a:p>
        </p:txBody>
      </p:sp>
    </p:spTree>
    <p:extLst>
      <p:ext uri="{BB962C8B-B14F-4D97-AF65-F5344CB8AC3E}">
        <p14:creationId xmlns:p14="http://schemas.microsoft.com/office/powerpoint/2010/main" val="3211854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fontScale="90000"/>
          </a:bodyPr>
          <a:lstStyle/>
          <a:p>
            <a:r>
              <a:rPr lang="sv-SE" sz="4000" b="1" dirty="0">
                <a:solidFill>
                  <a:srgbClr val="FF0000"/>
                </a:solidFill>
              </a:rPr>
              <a:t>Läsa text/Lyssna på text  +</a:t>
            </a:r>
            <a:br>
              <a:rPr lang="sv-SE" b="1" dirty="0">
                <a:solidFill>
                  <a:srgbClr val="FF0000"/>
                </a:solidFill>
              </a:rPr>
            </a:br>
            <a:r>
              <a:rPr lang="sv-SE" sz="5300" b="1" dirty="0"/>
              <a:t>Att arbeta med våldsutövare</a:t>
            </a:r>
            <a:endParaRPr lang="sv-SE" b="1" dirty="0"/>
          </a:p>
        </p:txBody>
      </p:sp>
      <p:sp>
        <p:nvSpPr>
          <p:cNvPr id="2" name="Platshållare för bildnummer 1"/>
          <p:cNvSpPr>
            <a:spLocks noGrp="1"/>
          </p:cNvSpPr>
          <p:nvPr>
            <p:ph type="sldNum" sz="quarter" idx="12"/>
          </p:nvPr>
        </p:nvSpPr>
        <p:spPr/>
        <p:txBody>
          <a:bodyPr/>
          <a:lstStyle/>
          <a:p>
            <a:fld id="{1282A501-F570-4B51-94A2-8A75EC3EF9B2}" type="slidenum">
              <a:rPr lang="sv-SE" smtClean="0"/>
              <a:pPr/>
              <a:t>15</a:t>
            </a:fld>
            <a:endParaRPr lang="sv-SE"/>
          </a:p>
        </p:txBody>
      </p:sp>
      <p:pic>
        <p:nvPicPr>
          <p:cNvPr id="5" name="Bildobjekt 4"/>
          <p:cNvPicPr>
            <a:picLocks noChangeAspect="1"/>
          </p:cNvPicPr>
          <p:nvPr/>
        </p:nvPicPr>
        <p:blipFill rotWithShape="1">
          <a:blip r:embed="rId3" cstate="print"/>
          <a:srcRect l="33447" t="23281" r="34593" b="65039"/>
          <a:stretch/>
        </p:blipFill>
        <p:spPr>
          <a:xfrm>
            <a:off x="1096382" y="2697666"/>
            <a:ext cx="7115635" cy="1462669"/>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F6316CD8-8464-4452-B284-0EF187A90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264" y="610458"/>
            <a:ext cx="551502" cy="602150"/>
          </a:xfrm>
          <a:prstGeom prst="rect">
            <a:avLst/>
          </a:prstGeom>
        </p:spPr>
      </p:pic>
    </p:spTree>
    <p:extLst>
      <p:ext uri="{BB962C8B-B14F-4D97-AF65-F5344CB8AC3E}">
        <p14:creationId xmlns:p14="http://schemas.microsoft.com/office/powerpoint/2010/main" val="2975410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endParaRPr lang="sv-SE"/>
          </a:p>
        </p:txBody>
      </p:sp>
      <p:sp>
        <p:nvSpPr>
          <p:cNvPr id="2" name="Platshållare för bildnummer 1"/>
          <p:cNvSpPr>
            <a:spLocks noGrp="1"/>
          </p:cNvSpPr>
          <p:nvPr>
            <p:ph type="sldNum" sz="quarter" idx="12"/>
          </p:nvPr>
        </p:nvSpPr>
        <p:spPr/>
        <p:txBody>
          <a:bodyPr/>
          <a:lstStyle/>
          <a:p>
            <a:fld id="{1282A501-F570-4B51-94A2-8A75EC3EF9B2}" type="slidenum">
              <a:rPr lang="sv-SE" smtClean="0"/>
              <a:pPr/>
              <a:t>16</a:t>
            </a:fld>
            <a:endParaRPr lang="sv-SE"/>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824" y="600810"/>
            <a:ext cx="568384" cy="562757"/>
          </a:xfrm>
          <a:prstGeom prst="rect">
            <a:avLst/>
          </a:prstGeom>
        </p:spPr>
      </p:pic>
      <p:pic>
        <p:nvPicPr>
          <p:cNvPr id="5" name="Bildobjekt 4"/>
          <p:cNvPicPr>
            <a:picLocks noChangeAspect="1"/>
          </p:cNvPicPr>
          <p:nvPr/>
        </p:nvPicPr>
        <p:blipFill rotWithShape="1">
          <a:blip r:embed="rId4" cstate="print"/>
          <a:srcRect l="33430" t="50258" r="34593" b="18113"/>
          <a:stretch/>
        </p:blipFill>
        <p:spPr>
          <a:xfrm>
            <a:off x="931985" y="1824405"/>
            <a:ext cx="7167419" cy="3987692"/>
          </a:xfrm>
          <a:prstGeom prst="rect">
            <a:avLst/>
          </a:prstGeom>
        </p:spPr>
      </p:pic>
    </p:spTree>
    <p:extLst>
      <p:ext uri="{BB962C8B-B14F-4D97-AF65-F5344CB8AC3E}">
        <p14:creationId xmlns:p14="http://schemas.microsoft.com/office/powerpoint/2010/main" val="245899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noAutofit/>
          </a:bodyPr>
          <a:lstStyle/>
          <a:p>
            <a:r>
              <a:rPr lang="sv-SE" sz="4000" dirty="0"/>
              <a:t>Vilket stöd kan våldsutövare få för att upphöra med sitt våldsamma beteende av</a:t>
            </a:r>
          </a:p>
          <a:p>
            <a:pPr marL="657975"/>
            <a:r>
              <a:rPr lang="sv-SE" sz="4000" dirty="0"/>
              <a:t>kommunen</a:t>
            </a:r>
          </a:p>
          <a:p>
            <a:pPr marL="657975"/>
            <a:r>
              <a:rPr lang="sv-SE" sz="4000" dirty="0"/>
              <a:t>hälso- och sjukvården</a:t>
            </a:r>
          </a:p>
          <a:p>
            <a:pPr marL="657975"/>
            <a:r>
              <a:rPr lang="sv-SE" sz="4000" dirty="0"/>
              <a:t>i länet</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17</a:t>
            </a:fld>
            <a:endParaRPr lang="sv-SE"/>
          </a:p>
        </p:txBody>
      </p:sp>
      <p:sp>
        <p:nvSpPr>
          <p:cNvPr id="4" name="Rektangel 3"/>
          <p:cNvSpPr/>
          <p:nvPr/>
        </p:nvSpPr>
        <p:spPr>
          <a:xfrm>
            <a:off x="842211" y="715561"/>
            <a:ext cx="4572000" cy="954107"/>
          </a:xfrm>
          <a:prstGeom prst="rect">
            <a:avLst/>
          </a:prstGeom>
        </p:spPr>
        <p:txBody>
          <a:bodyPr>
            <a:spAutoFit/>
          </a:bodyPr>
          <a:lstStyle/>
          <a:p>
            <a:r>
              <a:rPr lang="sv-SE" sz="2800" b="1" dirty="0">
                <a:solidFill>
                  <a:srgbClr val="FF0000"/>
                </a:solidFill>
              </a:rPr>
              <a:t>Försök att ta reda på det om ni inte vet (till nästa gång?)</a:t>
            </a:r>
          </a:p>
        </p:txBody>
      </p:sp>
    </p:spTree>
    <p:extLst>
      <p:ext uri="{BB962C8B-B14F-4D97-AF65-F5344CB8AC3E}">
        <p14:creationId xmlns:p14="http://schemas.microsoft.com/office/powerpoint/2010/main" val="1051823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solidFill>
                  <a:srgbClr val="FF0000"/>
                </a:solidFill>
              </a:rPr>
              <a:t>Läsa text/Lyssna på text +</a:t>
            </a:r>
            <a:br>
              <a:rPr lang="sv-SE" sz="3323" dirty="0">
                <a:solidFill>
                  <a:srgbClr val="FF0000"/>
                </a:solidFill>
              </a:rPr>
            </a:br>
            <a:r>
              <a:rPr lang="sv-SE" sz="4800" dirty="0"/>
              <a:t>Samverkan</a:t>
            </a:r>
            <a:endParaRPr lang="sv-SE" dirty="0"/>
          </a:p>
        </p:txBody>
      </p:sp>
      <p:sp>
        <p:nvSpPr>
          <p:cNvPr id="5" name="Platshållare för bildnummer 4"/>
          <p:cNvSpPr>
            <a:spLocks noGrp="1"/>
          </p:cNvSpPr>
          <p:nvPr>
            <p:ph type="sldNum" sz="quarter" idx="12"/>
          </p:nvPr>
        </p:nvSpPr>
        <p:spPr/>
        <p:txBody>
          <a:bodyPr/>
          <a:lstStyle/>
          <a:p>
            <a:fld id="{1282A501-F570-4B51-94A2-8A75EC3EF9B2}" type="slidenum">
              <a:rPr lang="sv-SE" smtClean="0"/>
              <a:pPr/>
              <a:t>18</a:t>
            </a:fld>
            <a:endParaRPr lang="sv-SE"/>
          </a:p>
        </p:txBody>
      </p:sp>
      <p:pic>
        <p:nvPicPr>
          <p:cNvPr id="3" name="Bildobjekt 2"/>
          <p:cNvPicPr>
            <a:picLocks noChangeAspect="1"/>
          </p:cNvPicPr>
          <p:nvPr/>
        </p:nvPicPr>
        <p:blipFill rotWithShape="1">
          <a:blip r:embed="rId3" cstate="print"/>
          <a:srcRect l="28139" t="36822" r="29361" b="44470"/>
          <a:stretch/>
        </p:blipFill>
        <p:spPr>
          <a:xfrm>
            <a:off x="862054" y="2737065"/>
            <a:ext cx="7174523" cy="1776456"/>
          </a:xfrm>
          <a:prstGeom prst="rect">
            <a:avLst/>
          </a:prstGeom>
          <a:ln>
            <a:noFill/>
          </a:ln>
          <a:effectLst>
            <a:outerShdw blurRad="292100" dist="139700" dir="2700000" algn="tl" rotWithShape="0">
              <a:srgbClr val="333333">
                <a:alpha val="65000"/>
              </a:srgbClr>
            </a:outerShdw>
          </a:effectLst>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264" y="610458"/>
            <a:ext cx="551502" cy="602150"/>
          </a:xfrm>
          <a:prstGeom prst="rect">
            <a:avLst/>
          </a:prstGeom>
        </p:spPr>
      </p:pic>
    </p:spTree>
    <p:extLst>
      <p:ext uri="{BB962C8B-B14F-4D97-AF65-F5344CB8AC3E}">
        <p14:creationId xmlns:p14="http://schemas.microsoft.com/office/powerpoint/2010/main" val="3093824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endParaRPr lang="sv-SE"/>
          </a:p>
        </p:txBody>
      </p:sp>
      <p:sp>
        <p:nvSpPr>
          <p:cNvPr id="4" name="Platshållare för innehåll 3"/>
          <p:cNvSpPr>
            <a:spLocks noGrp="1"/>
          </p:cNvSpPr>
          <p:nvPr>
            <p:ph idx="1"/>
          </p:nvPr>
        </p:nvSpPr>
        <p:spPr>
          <a:xfrm>
            <a:off x="628650" y="3428999"/>
            <a:ext cx="7886700" cy="2747963"/>
          </a:xfrm>
        </p:spPr>
        <p:txBody>
          <a:bodyPr>
            <a:normAutofit/>
          </a:bodyPr>
          <a:lstStyle/>
          <a:p>
            <a:pPr marL="0" indent="0">
              <a:buNone/>
            </a:pPr>
            <a:r>
              <a:rPr lang="sv-SE" sz="4400" i="1" dirty="0"/>
              <a:t>Vi ska nu ta del av några olika erfarenheter av att samverka för att ge stöd till en våldsutsatta…</a:t>
            </a:r>
          </a:p>
        </p:txBody>
      </p:sp>
      <p:sp>
        <p:nvSpPr>
          <p:cNvPr id="2" name="Platshållare för bildnummer 1"/>
          <p:cNvSpPr>
            <a:spLocks noGrp="1"/>
          </p:cNvSpPr>
          <p:nvPr>
            <p:ph type="sldNum" sz="quarter" idx="12"/>
          </p:nvPr>
        </p:nvSpPr>
        <p:spPr/>
        <p:txBody>
          <a:bodyPr/>
          <a:lstStyle/>
          <a:p>
            <a:fld id="{26F89C19-40AA-4465-9EC3-99CFA3D05D53}" type="slidenum">
              <a:rPr lang="sv-SE" smtClean="0"/>
              <a:pPr/>
              <a:t>19</a:t>
            </a:fld>
            <a:endParaRPr lang="sv-SE"/>
          </a:p>
        </p:txBody>
      </p:sp>
    </p:spTree>
    <p:extLst>
      <p:ext uri="{BB962C8B-B14F-4D97-AF65-F5344CB8AC3E}">
        <p14:creationId xmlns:p14="http://schemas.microsoft.com/office/powerpoint/2010/main" val="443514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Annas vardag fortsätter…</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2</a:t>
            </a:fld>
            <a:endParaRPr lang="sv-SE"/>
          </a:p>
        </p:txBody>
      </p:sp>
      <p:pic>
        <p:nvPicPr>
          <p:cNvPr id="2" name="Bildobjekt 1"/>
          <p:cNvPicPr>
            <a:picLocks noChangeAspect="1"/>
          </p:cNvPicPr>
          <p:nvPr/>
        </p:nvPicPr>
        <p:blipFill rotWithShape="1">
          <a:blip r:embed="rId3" cstate="print"/>
          <a:srcRect l="25523" t="22662" r="26744" b="29276"/>
          <a:stretch/>
        </p:blipFill>
        <p:spPr>
          <a:xfrm>
            <a:off x="1051683" y="1951892"/>
            <a:ext cx="7040635" cy="3987692"/>
          </a:xfrm>
          <a:prstGeom prst="rect">
            <a:avLst/>
          </a:prstGeom>
          <a:ln>
            <a:solidFill>
              <a:schemeClr val="bg1">
                <a:lumMod val="85000"/>
              </a:schemeClr>
            </a:solidFill>
          </a:ln>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318" y="473323"/>
            <a:ext cx="568384" cy="562757"/>
          </a:xfrm>
          <a:prstGeom prst="rect">
            <a:avLst/>
          </a:prstGeom>
        </p:spPr>
      </p:pic>
    </p:spTree>
    <p:extLst>
      <p:ext uri="{BB962C8B-B14F-4D97-AF65-F5344CB8AC3E}">
        <p14:creationId xmlns:p14="http://schemas.microsoft.com/office/powerpoint/2010/main" val="424750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31985" y="600808"/>
            <a:ext cx="7536440" cy="1616081"/>
          </a:xfrm>
        </p:spPr>
        <p:txBody>
          <a:bodyPr>
            <a:noAutofit/>
          </a:bodyPr>
          <a:lstStyle/>
          <a:p>
            <a:r>
              <a:rPr lang="sv-SE" b="1" dirty="0"/>
              <a:t>Lyssna på olika erfarenheter av att samverka och att möta och hjälpa våldsutsatta…</a:t>
            </a:r>
            <a:endParaRPr lang="sv-SE" sz="2000" b="1" dirty="0"/>
          </a:p>
        </p:txBody>
      </p:sp>
      <p:sp>
        <p:nvSpPr>
          <p:cNvPr id="3" name="Platshållare för bildnummer 2"/>
          <p:cNvSpPr>
            <a:spLocks noGrp="1"/>
          </p:cNvSpPr>
          <p:nvPr>
            <p:ph type="sldNum" sz="quarter" idx="12"/>
          </p:nvPr>
        </p:nvSpPr>
        <p:spPr/>
        <p:txBody>
          <a:bodyPr/>
          <a:lstStyle/>
          <a:p>
            <a:fld id="{9897E3DF-8EDF-4FB4-923B-7FFFF314F6BD}" type="slidenum">
              <a:rPr lang="sv-SE" smtClean="0"/>
              <a:pPr/>
              <a:t>20</a:t>
            </a:fld>
            <a:endParaRPr lang="sv-SE"/>
          </a:p>
        </p:txBody>
      </p:sp>
      <p:pic>
        <p:nvPicPr>
          <p:cNvPr id="4" name="Bildobjekt 3"/>
          <p:cNvPicPr>
            <a:picLocks noChangeAspect="1"/>
          </p:cNvPicPr>
          <p:nvPr/>
        </p:nvPicPr>
        <p:blipFill rotWithShape="1">
          <a:blip r:embed="rId3" cstate="print"/>
          <a:srcRect l="28081" t="43644" r="29418" b="28966"/>
          <a:stretch/>
        </p:blipFill>
        <p:spPr>
          <a:xfrm>
            <a:off x="984739" y="2835214"/>
            <a:ext cx="7174523" cy="2600887"/>
          </a:xfrm>
          <a:prstGeom prst="rect">
            <a:avLst/>
          </a:prstGeom>
        </p:spPr>
      </p:pic>
    </p:spTree>
    <p:extLst>
      <p:ext uri="{BB962C8B-B14F-4D97-AF65-F5344CB8AC3E}">
        <p14:creationId xmlns:p14="http://schemas.microsoft.com/office/powerpoint/2010/main" val="3411036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Kom ihåg!</a:t>
            </a:r>
          </a:p>
        </p:txBody>
      </p:sp>
      <p:sp>
        <p:nvSpPr>
          <p:cNvPr id="3" name="Platshållare för innehåll 2"/>
          <p:cNvSpPr>
            <a:spLocks noGrp="1"/>
          </p:cNvSpPr>
          <p:nvPr>
            <p:ph idx="1"/>
          </p:nvPr>
        </p:nvSpPr>
        <p:spPr>
          <a:xfrm>
            <a:off x="628651" y="2721934"/>
            <a:ext cx="7886700" cy="3634417"/>
          </a:xfrm>
        </p:spPr>
        <p:txBody>
          <a:bodyPr>
            <a:normAutofit lnSpcReduction="10000"/>
          </a:bodyPr>
          <a:lstStyle/>
          <a:p>
            <a:r>
              <a:rPr lang="sv-SE" dirty="0"/>
              <a:t>Varje kommun har det yttersta ansvaret för att enskilda får det stöd och den hjälp som de behöver</a:t>
            </a:r>
            <a:r>
              <a:rPr lang="sv-SE"/>
              <a:t>. </a:t>
            </a:r>
          </a:p>
          <a:p>
            <a:r>
              <a:rPr lang="sv-SE"/>
              <a:t>Kommunen </a:t>
            </a:r>
            <a:r>
              <a:rPr lang="sv-SE" dirty="0"/>
              <a:t>har ett särskilt ansvar för brottsoffer och deras närstående, för våldsutsatta personer och för barn som utsatts för eller bevittnat våld.</a:t>
            </a:r>
          </a:p>
          <a:p>
            <a:r>
              <a:rPr lang="sv-SE" dirty="0"/>
              <a:t>Varje enskilt fall av våld i nära relationer är unikt. Behov av stödinsatser måste utredas och anpassas utifrån situationen för den enskilda.</a:t>
            </a:r>
          </a:p>
          <a:p>
            <a:r>
              <a:rPr lang="sv-SE" dirty="0"/>
              <a:t>Våld i nära relationer är ett komplext problem som kräver att många samverkar.</a:t>
            </a:r>
          </a:p>
        </p:txBody>
      </p:sp>
      <p:sp>
        <p:nvSpPr>
          <p:cNvPr id="4" name="Platshållare för bildnummer 3"/>
          <p:cNvSpPr>
            <a:spLocks noGrp="1"/>
          </p:cNvSpPr>
          <p:nvPr>
            <p:ph type="sldNum" sz="quarter" idx="12"/>
          </p:nvPr>
        </p:nvSpPr>
        <p:spPr/>
        <p:txBody>
          <a:bodyPr/>
          <a:lstStyle/>
          <a:p>
            <a:fld id="{26F89C19-40AA-4465-9EC3-99CFA3D05D53}" type="slidenum">
              <a:rPr lang="sv-SE" smtClean="0"/>
              <a:pPr/>
              <a:t>21</a:t>
            </a:fld>
            <a:endParaRPr lang="sv-SE"/>
          </a:p>
        </p:txBody>
      </p:sp>
    </p:spTree>
    <p:extLst>
      <p:ext uri="{BB962C8B-B14F-4D97-AF65-F5344CB8AC3E}">
        <p14:creationId xmlns:p14="http://schemas.microsoft.com/office/powerpoint/2010/main" val="1644592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br>
              <a:rPr lang="sv-SE" dirty="0"/>
            </a:br>
            <a:r>
              <a:rPr lang="sv-SE" dirty="0"/>
              <a:t>Knyt ihop lektionen</a:t>
            </a:r>
          </a:p>
        </p:txBody>
      </p:sp>
      <p:sp>
        <p:nvSpPr>
          <p:cNvPr id="9" name="Platshållare för innehåll 8"/>
          <p:cNvSpPr>
            <a:spLocks noGrp="1"/>
          </p:cNvSpPr>
          <p:nvPr>
            <p:ph idx="1"/>
          </p:nvPr>
        </p:nvSpPr>
        <p:spPr>
          <a:xfrm>
            <a:off x="628650" y="2776324"/>
            <a:ext cx="8515350" cy="3189257"/>
          </a:xfrm>
        </p:spPr>
        <p:txBody>
          <a:bodyPr/>
          <a:lstStyle/>
          <a:p>
            <a:r>
              <a:rPr lang="sv-SE" dirty="0"/>
              <a:t>Vad har varit nytt? Vad har varit intressant?</a:t>
            </a:r>
          </a:p>
          <a:p>
            <a:r>
              <a:rPr lang="sv-SE" dirty="0"/>
              <a:t>Uppgift till nästa pass? Läsa…?</a:t>
            </a:r>
          </a:p>
          <a:p>
            <a:endParaRPr lang="sv-SE" sz="1292" dirty="0"/>
          </a:p>
          <a:p>
            <a:endParaRPr lang="sv-SE" dirty="0"/>
          </a:p>
          <a:p>
            <a:pPr marL="0" indent="0">
              <a:buNone/>
            </a:pPr>
            <a:endParaRPr lang="sv-SE" sz="900" dirty="0"/>
          </a:p>
          <a:p>
            <a:r>
              <a:rPr lang="sv-SE" dirty="0"/>
              <a:t>Vi ska nu gå vidare och få fundera över de </a:t>
            </a:r>
            <a:br>
              <a:rPr lang="sv-SE" dirty="0"/>
            </a:br>
            <a:r>
              <a:rPr lang="sv-SE" dirty="0"/>
              <a:t>yrkesverksammas ansvar</a:t>
            </a:r>
          </a:p>
        </p:txBody>
      </p:sp>
      <p:sp>
        <p:nvSpPr>
          <p:cNvPr id="2" name="Platshållare för bildnummer 1"/>
          <p:cNvSpPr>
            <a:spLocks noGrp="1"/>
          </p:cNvSpPr>
          <p:nvPr>
            <p:ph type="sldNum" sz="quarter" idx="12"/>
          </p:nvPr>
        </p:nvSpPr>
        <p:spPr/>
        <p:txBody>
          <a:bodyPr/>
          <a:lstStyle/>
          <a:p>
            <a:fld id="{306AC89D-229F-4005-B047-CCD7B32CE1DD}" type="slidenum">
              <a:rPr lang="sv-SE" smtClean="0"/>
              <a:pPr/>
              <a:t>22</a:t>
            </a:fld>
            <a:endParaRPr lang="sv-SE"/>
          </a:p>
        </p:txBody>
      </p:sp>
      <p:sp>
        <p:nvSpPr>
          <p:cNvPr id="10" name="Rektangel med rundade hörn 9"/>
          <p:cNvSpPr/>
          <p:nvPr/>
        </p:nvSpPr>
        <p:spPr>
          <a:xfrm>
            <a:off x="3229890" y="5851419"/>
            <a:ext cx="2697805" cy="667398"/>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46" b="1" dirty="0"/>
              <a:t>TILL NÄSTA LEKTION</a:t>
            </a:r>
          </a:p>
        </p:txBody>
      </p:sp>
      <p:sp>
        <p:nvSpPr>
          <p:cNvPr id="6" name="Rektangel med rundade hörn 5"/>
          <p:cNvSpPr/>
          <p:nvPr/>
        </p:nvSpPr>
        <p:spPr>
          <a:xfrm>
            <a:off x="3053224" y="3890413"/>
            <a:ext cx="3051136" cy="667398"/>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46" b="1" dirty="0"/>
              <a:t>TILLBAKA TILL STARTSIDAN</a:t>
            </a:r>
          </a:p>
        </p:txBody>
      </p:sp>
    </p:spTree>
    <p:extLst>
      <p:ext uri="{BB962C8B-B14F-4D97-AF65-F5344CB8AC3E}">
        <p14:creationId xmlns:p14="http://schemas.microsoft.com/office/powerpoint/2010/main" val="3765022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Del 4:2</a:t>
            </a:r>
          </a:p>
        </p:txBody>
      </p:sp>
      <p:sp>
        <p:nvSpPr>
          <p:cNvPr id="3" name="Platshållare för innehåll 2"/>
          <p:cNvSpPr>
            <a:spLocks noGrp="1"/>
          </p:cNvSpPr>
          <p:nvPr>
            <p:ph idx="1"/>
          </p:nvPr>
        </p:nvSpPr>
        <p:spPr>
          <a:xfrm>
            <a:off x="931985" y="2344479"/>
            <a:ext cx="7280031" cy="3621102"/>
          </a:xfrm>
        </p:spPr>
        <p:txBody>
          <a:bodyPr/>
          <a:lstStyle/>
          <a:p>
            <a:pPr marL="0" indent="0">
              <a:buNone/>
            </a:pPr>
            <a:r>
              <a:rPr lang="sv-SE" dirty="0"/>
              <a:t>De yrkesverksammas ansvar</a:t>
            </a:r>
          </a:p>
          <a:p>
            <a:pPr marL="896838" lvl="1" indent="-474796">
              <a:buFont typeface="+mj-lt"/>
              <a:buAutoNum type="arabicPeriod"/>
            </a:pPr>
            <a:r>
              <a:rPr lang="sv-SE" dirty="0"/>
              <a:t>Vad kan ett gott bemötande innebära?</a:t>
            </a:r>
          </a:p>
          <a:p>
            <a:pPr marL="896838" lvl="1" indent="-474796">
              <a:buFont typeface="+mj-lt"/>
              <a:buAutoNum type="arabicPeriod"/>
            </a:pPr>
            <a:r>
              <a:rPr lang="sv-SE" dirty="0"/>
              <a:t>Bra att tänka på när du ställer </a:t>
            </a:r>
            <a:br>
              <a:rPr lang="sv-SE" dirty="0"/>
            </a:br>
            <a:r>
              <a:rPr lang="sv-SE" dirty="0"/>
              <a:t>frågor om våld</a:t>
            </a:r>
          </a:p>
          <a:p>
            <a:pPr marL="896838" lvl="1" indent="-474796">
              <a:buFont typeface="+mj-lt"/>
              <a:buAutoNum type="arabicPeriod"/>
            </a:pPr>
            <a:r>
              <a:rPr lang="sv-SE" dirty="0"/>
              <a:t>Att ställa frågor om våld</a:t>
            </a:r>
          </a:p>
          <a:p>
            <a:pPr marL="896838" lvl="1" indent="-474796">
              <a:buFont typeface="+mj-lt"/>
              <a:buAutoNum type="arabicPeriod"/>
            </a:pPr>
            <a:r>
              <a:rPr lang="sv-SE" dirty="0"/>
              <a:t>Föreställningar om våld</a:t>
            </a:r>
          </a:p>
          <a:p>
            <a:pPr marL="896838" lvl="1" indent="-474796">
              <a:buFont typeface="+mj-lt"/>
              <a:buAutoNum type="arabicPeriod"/>
            </a:pPr>
            <a:endParaRPr lang="sv-SE" dirty="0"/>
          </a:p>
          <a:p>
            <a:pPr marL="896838" lvl="1" indent="-474796">
              <a:buFont typeface="+mj-lt"/>
              <a:buAutoNum type="arabicPeriod"/>
            </a:pPr>
            <a:endParaRPr lang="sv-SE" dirty="0"/>
          </a:p>
          <a:p>
            <a:endParaRPr lang="sv-SE" dirty="0"/>
          </a:p>
        </p:txBody>
      </p:sp>
      <p:sp>
        <p:nvSpPr>
          <p:cNvPr id="4" name="Platshållare för bildnummer 3"/>
          <p:cNvSpPr>
            <a:spLocks noGrp="1"/>
          </p:cNvSpPr>
          <p:nvPr>
            <p:ph type="sldNum" sz="quarter" idx="12"/>
          </p:nvPr>
        </p:nvSpPr>
        <p:spPr/>
        <p:txBody>
          <a:bodyPr/>
          <a:lstStyle/>
          <a:p>
            <a:fld id="{1282A501-F570-4B51-94A2-8A75EC3EF9B2}" type="slidenum">
              <a:rPr lang="sv-SE" smtClean="0"/>
              <a:pPr/>
              <a:t>23</a:t>
            </a:fld>
            <a:endParaRPr lang="sv-SE"/>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310" y="365126"/>
            <a:ext cx="3549046" cy="1993846"/>
          </a:xfrm>
          <a:prstGeom prst="rect">
            <a:avLst/>
          </a:prstGeom>
        </p:spPr>
      </p:pic>
    </p:spTree>
    <p:extLst>
      <p:ext uri="{BB962C8B-B14F-4D97-AF65-F5344CB8AC3E}">
        <p14:creationId xmlns:p14="http://schemas.microsoft.com/office/powerpoint/2010/main" val="3464385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normAutofit/>
          </a:bodyPr>
          <a:lstStyle/>
          <a:p>
            <a:r>
              <a:rPr lang="sv-SE" sz="4800" dirty="0"/>
              <a:t>Berättelsen från början …</a:t>
            </a:r>
          </a:p>
        </p:txBody>
      </p:sp>
      <p:sp>
        <p:nvSpPr>
          <p:cNvPr id="4" name="Platshållare för bildnummer 3"/>
          <p:cNvSpPr>
            <a:spLocks noGrp="1"/>
          </p:cNvSpPr>
          <p:nvPr>
            <p:ph type="sldNum" sz="quarter" idx="12"/>
          </p:nvPr>
        </p:nvSpPr>
        <p:spPr/>
        <p:txBody>
          <a:bodyPr/>
          <a:lstStyle/>
          <a:p>
            <a:fld id="{1282A501-F570-4B51-94A2-8A75EC3EF9B2}" type="slidenum">
              <a:rPr lang="sv-SE" smtClean="0"/>
              <a:pPr/>
              <a:t>24</a:t>
            </a:fld>
            <a:endParaRPr lang="sv-SE"/>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824" y="438773"/>
            <a:ext cx="568384" cy="562757"/>
          </a:xfrm>
          <a:prstGeom prst="rect">
            <a:avLst/>
          </a:prstGeom>
        </p:spPr>
      </p:pic>
      <p:pic>
        <p:nvPicPr>
          <p:cNvPr id="3" name="Bildobjekt 2"/>
          <p:cNvPicPr>
            <a:picLocks noChangeAspect="1"/>
          </p:cNvPicPr>
          <p:nvPr/>
        </p:nvPicPr>
        <p:blipFill rotWithShape="1">
          <a:blip r:embed="rId4" cstate="print"/>
          <a:srcRect l="28139" t="33721" r="29593" b="23695"/>
          <a:stretch/>
        </p:blipFill>
        <p:spPr>
          <a:xfrm>
            <a:off x="881687" y="1883190"/>
            <a:ext cx="7036535" cy="3987692"/>
          </a:xfrm>
          <a:prstGeom prst="rect">
            <a:avLst/>
          </a:prstGeom>
          <a:ln>
            <a:solidFill>
              <a:schemeClr val="bg1">
                <a:lumMod val="85000"/>
              </a:schemeClr>
            </a:solidFill>
          </a:ln>
        </p:spPr>
      </p:pic>
    </p:spTree>
    <p:extLst>
      <p:ext uri="{BB962C8B-B14F-4D97-AF65-F5344CB8AC3E}">
        <p14:creationId xmlns:p14="http://schemas.microsoft.com/office/powerpoint/2010/main" val="1924189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25</a:t>
            </a:fld>
            <a:endParaRPr lang="sv-SE"/>
          </a:p>
        </p:txBody>
      </p:sp>
      <p:pic>
        <p:nvPicPr>
          <p:cNvPr id="3" name="Bildobjekt 2"/>
          <p:cNvPicPr>
            <a:picLocks noChangeAspect="1"/>
          </p:cNvPicPr>
          <p:nvPr/>
        </p:nvPicPr>
        <p:blipFill rotWithShape="1">
          <a:blip r:embed="rId3" cstate="print"/>
          <a:srcRect l="28256" t="37545" r="29477" b="19870"/>
          <a:stretch/>
        </p:blipFill>
        <p:spPr>
          <a:xfrm>
            <a:off x="931986" y="2040226"/>
            <a:ext cx="7135266" cy="4043645"/>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51" y="600810"/>
            <a:ext cx="568384" cy="562757"/>
          </a:xfrm>
          <a:prstGeom prst="rect">
            <a:avLst/>
          </a:prstGeom>
        </p:spPr>
      </p:pic>
    </p:spTree>
    <p:extLst>
      <p:ext uri="{BB962C8B-B14F-4D97-AF65-F5344CB8AC3E}">
        <p14:creationId xmlns:p14="http://schemas.microsoft.com/office/powerpoint/2010/main" val="257155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23889" y="2711117"/>
            <a:ext cx="7886700" cy="3645235"/>
          </a:xfrm>
        </p:spPr>
        <p:txBody>
          <a:bodyPr>
            <a:normAutofit fontScale="92500" lnSpcReduction="10000"/>
          </a:bodyPr>
          <a:lstStyle/>
          <a:p>
            <a:pPr>
              <a:buNone/>
            </a:pPr>
            <a:r>
              <a:rPr lang="sv-SE" dirty="0"/>
              <a:t>Be deltagarna sätta sig mitt emot varandra i par. </a:t>
            </a:r>
          </a:p>
          <a:p>
            <a:r>
              <a:rPr lang="sv-SE" dirty="0"/>
              <a:t>Den ena personen ska berätta någonting för den andra, till exempel om sin senaste resa eller hur morgonen varit. </a:t>
            </a:r>
          </a:p>
          <a:p>
            <a:r>
              <a:rPr lang="sv-SE" dirty="0"/>
              <a:t>Den som lyssnar får under tiden inte röra en min, inte nicka, humma eller liknande. </a:t>
            </a:r>
          </a:p>
          <a:p>
            <a:r>
              <a:rPr lang="sv-SE" dirty="0"/>
              <a:t>Efter ett par minuter kan du som kursledare avbryta övningen och låta deltagarna berätta om vad de upplevde.</a:t>
            </a:r>
          </a:p>
          <a:p>
            <a:pPr marL="738572" lvl="1" indent="-316531">
              <a:buFont typeface="Arial" panose="020B0604020202020204" pitchFamily="34" charset="0"/>
              <a:buChar char="•"/>
            </a:pPr>
            <a:r>
              <a:rPr lang="sv-SE" sz="2400" dirty="0">
                <a:solidFill>
                  <a:schemeClr val="tx1"/>
                </a:solidFill>
              </a:rPr>
              <a:t>Hur var det att prata med någon som inte visade något som helst engagemang? </a:t>
            </a:r>
          </a:p>
          <a:p>
            <a:pPr marL="738572" lvl="1" indent="-316531">
              <a:buFont typeface="Arial" panose="020B0604020202020204" pitchFamily="34" charset="0"/>
              <a:buChar char="•"/>
            </a:pPr>
            <a:r>
              <a:rPr lang="sv-SE" sz="2400" dirty="0">
                <a:solidFill>
                  <a:schemeClr val="tx1"/>
                </a:solidFill>
              </a:rPr>
              <a:t>Hur var det att vara den som lyssnade? </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26</a:t>
            </a:fld>
            <a:endParaRPr lang="sv-SE"/>
          </a:p>
        </p:txBody>
      </p:sp>
      <p:sp>
        <p:nvSpPr>
          <p:cNvPr id="4" name="Rektangel 3"/>
          <p:cNvSpPr/>
          <p:nvPr/>
        </p:nvSpPr>
        <p:spPr>
          <a:xfrm rot="20884769">
            <a:off x="754317" y="453419"/>
            <a:ext cx="4572000" cy="1740220"/>
          </a:xfrm>
          <a:prstGeom prst="rect">
            <a:avLst/>
          </a:prstGeom>
        </p:spPr>
        <p:txBody>
          <a:bodyPr>
            <a:spAutoFit/>
          </a:bodyPr>
          <a:lstStyle/>
          <a:p>
            <a:pPr marL="0" lvl="1" algn="ctr"/>
            <a:r>
              <a:rPr lang="sv-SE" sz="2677" i="1" dirty="0"/>
              <a:t>Syftet med övningen är att ge deltagarna en erfarenhet av hur viktigt kroppsspråket är i bemötandet av andra.</a:t>
            </a:r>
          </a:p>
        </p:txBody>
      </p:sp>
    </p:spTree>
    <p:extLst>
      <p:ext uri="{BB962C8B-B14F-4D97-AF65-F5344CB8AC3E}">
        <p14:creationId xmlns:p14="http://schemas.microsoft.com/office/powerpoint/2010/main" val="2336723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p:txBody>
          <a:bodyPr>
            <a:normAutofit fontScale="92500" lnSpcReduction="10000"/>
          </a:bodyPr>
          <a:lstStyle/>
          <a:p>
            <a:pPr marL="0" indent="0">
              <a:buNone/>
            </a:pPr>
            <a:r>
              <a:rPr lang="sv-SE" sz="3600" i="1" dirty="0"/>
              <a:t>Det blir tydligt när vi gjorde övningen att det är viktigt att vara medveten om att kroppsspråket har betydelse för ett gott bemötande.</a:t>
            </a:r>
          </a:p>
          <a:p>
            <a:pPr marL="0" indent="0">
              <a:buNone/>
            </a:pPr>
            <a:r>
              <a:rPr lang="sv-SE" sz="3600" i="1" dirty="0"/>
              <a:t>Vi ska nu se en film om vad som kan vara bra att tänka på när frågor om våldserfarenheter ställs</a:t>
            </a:r>
          </a:p>
        </p:txBody>
      </p:sp>
      <p:sp>
        <p:nvSpPr>
          <p:cNvPr id="3" name="Platshållare för bildnummer 2"/>
          <p:cNvSpPr>
            <a:spLocks noGrp="1"/>
          </p:cNvSpPr>
          <p:nvPr>
            <p:ph type="sldNum" sz="quarter" idx="12"/>
          </p:nvPr>
        </p:nvSpPr>
        <p:spPr/>
        <p:txBody>
          <a:bodyPr/>
          <a:lstStyle/>
          <a:p>
            <a:fld id="{19D4CAB2-EAEE-41CC-8E5E-0E706DB468AD}" type="slidenum">
              <a:rPr lang="sv-SE" smtClean="0"/>
              <a:pPr/>
              <a:t>27</a:t>
            </a:fld>
            <a:endParaRPr lang="sv-SE"/>
          </a:p>
        </p:txBody>
      </p:sp>
    </p:spTree>
    <p:extLst>
      <p:ext uri="{BB962C8B-B14F-4D97-AF65-F5344CB8AC3E}">
        <p14:creationId xmlns:p14="http://schemas.microsoft.com/office/powerpoint/2010/main" val="402633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31985" y="600810"/>
            <a:ext cx="7280031" cy="1547377"/>
          </a:xfrm>
        </p:spPr>
        <p:txBody>
          <a:bodyPr>
            <a:normAutofit fontScale="90000"/>
          </a:bodyPr>
          <a:lstStyle/>
          <a:p>
            <a:r>
              <a:rPr lang="sv-SE" sz="4000" dirty="0">
                <a:solidFill>
                  <a:srgbClr val="FF0000"/>
                </a:solidFill>
              </a:rPr>
              <a:t>Läsa text/Lyssna på text + </a:t>
            </a:r>
            <a:br>
              <a:rPr lang="sv-SE" b="1" dirty="0">
                <a:solidFill>
                  <a:srgbClr val="FF0000"/>
                </a:solidFill>
              </a:rPr>
            </a:br>
            <a:r>
              <a:rPr lang="sv-SE" sz="5300" dirty="0"/>
              <a:t>Bra att tänka på när du ställer frågor om våld…</a:t>
            </a:r>
            <a:endParaRPr lang="sv-SE" sz="4900" dirty="0"/>
          </a:p>
        </p:txBody>
      </p:sp>
      <p:sp>
        <p:nvSpPr>
          <p:cNvPr id="2" name="Platshållare för bildnummer 1"/>
          <p:cNvSpPr>
            <a:spLocks noGrp="1"/>
          </p:cNvSpPr>
          <p:nvPr>
            <p:ph type="sldNum" sz="quarter" idx="12"/>
          </p:nvPr>
        </p:nvSpPr>
        <p:spPr/>
        <p:txBody>
          <a:bodyPr/>
          <a:lstStyle/>
          <a:p>
            <a:fld id="{1282A501-F570-4B51-94A2-8A75EC3EF9B2}" type="slidenum">
              <a:rPr lang="sv-SE" smtClean="0"/>
              <a:pPr/>
              <a:t>28</a:t>
            </a:fld>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01" y="2658069"/>
            <a:ext cx="6693604" cy="2857026"/>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9900" y="600810"/>
            <a:ext cx="551502" cy="602150"/>
          </a:xfrm>
          <a:prstGeom prst="rect">
            <a:avLst/>
          </a:prstGeom>
        </p:spPr>
      </p:pic>
    </p:spTree>
    <p:extLst>
      <p:ext uri="{BB962C8B-B14F-4D97-AF65-F5344CB8AC3E}">
        <p14:creationId xmlns:p14="http://schemas.microsoft.com/office/powerpoint/2010/main" val="212783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type="body" idx="1"/>
          </p:nvPr>
        </p:nvSpPr>
        <p:spPr>
          <a:xfrm>
            <a:off x="623888" y="2711117"/>
            <a:ext cx="7986711" cy="3378535"/>
          </a:xfrm>
        </p:spPr>
        <p:txBody>
          <a:bodyPr>
            <a:noAutofit/>
          </a:bodyPr>
          <a:lstStyle/>
          <a:p>
            <a:r>
              <a:rPr lang="sv-SE" sz="3400" dirty="0"/>
              <a:t>Prata två och två hur det skulle kännas </a:t>
            </a:r>
            <a:br>
              <a:rPr lang="sv-SE" sz="3400" dirty="0"/>
            </a:br>
            <a:r>
              <a:rPr lang="sv-SE" sz="3400" dirty="0"/>
              <a:t>att ställa exempelfrågorna om våldserfarenheter…</a:t>
            </a:r>
          </a:p>
          <a:p>
            <a:pPr marL="0" indent="0">
              <a:buNone/>
            </a:pPr>
            <a:r>
              <a:rPr lang="sv-SE" sz="3400" i="1" dirty="0"/>
              <a:t>Nu kommer en film om hur olika professionella berättar om hur det är att ställa frågan om våldserfarenheter…</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29</a:t>
            </a:fld>
            <a:endParaRPr lang="sv-SE"/>
          </a:p>
        </p:txBody>
      </p:sp>
    </p:spTree>
    <p:extLst>
      <p:ext uri="{BB962C8B-B14F-4D97-AF65-F5344CB8AC3E}">
        <p14:creationId xmlns:p14="http://schemas.microsoft.com/office/powerpoint/2010/main" val="239157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a:solidFill>
                  <a:srgbClr val="FF0000"/>
                </a:solidFill>
              </a:rPr>
              <a:t>Läsa text/Lyssna på text +</a:t>
            </a:r>
            <a:br>
              <a:rPr lang="sv-SE" dirty="0"/>
            </a:br>
            <a:r>
              <a:rPr lang="sv-SE" sz="4800" dirty="0"/>
              <a:t>Samhällets ansvar</a:t>
            </a:r>
            <a:endParaRPr lang="sv-SE" dirty="0"/>
          </a:p>
        </p:txBody>
      </p:sp>
      <p:sp>
        <p:nvSpPr>
          <p:cNvPr id="5" name="Platshållare för bildnummer 4"/>
          <p:cNvSpPr>
            <a:spLocks noGrp="1"/>
          </p:cNvSpPr>
          <p:nvPr>
            <p:ph type="sldNum" sz="quarter" idx="12"/>
          </p:nvPr>
        </p:nvSpPr>
        <p:spPr/>
        <p:txBody>
          <a:bodyPr/>
          <a:lstStyle/>
          <a:p>
            <a:fld id="{1282A501-F570-4B51-94A2-8A75EC3EF9B2}" type="slidenum">
              <a:rPr lang="sv-SE" smtClean="0"/>
              <a:pPr/>
              <a:t>3</a:t>
            </a:fld>
            <a:endParaRPr lang="sv-SE"/>
          </a:p>
        </p:txBody>
      </p:sp>
      <p:pic>
        <p:nvPicPr>
          <p:cNvPr id="3" name="Bildobjekt 2"/>
          <p:cNvPicPr>
            <a:picLocks noChangeAspect="1"/>
          </p:cNvPicPr>
          <p:nvPr/>
        </p:nvPicPr>
        <p:blipFill rotWithShape="1">
          <a:blip r:embed="rId3" cstate="print"/>
          <a:srcRect l="27965" t="44757" r="29709" b="35764"/>
          <a:stretch/>
        </p:blipFill>
        <p:spPr>
          <a:xfrm>
            <a:off x="852240" y="2943174"/>
            <a:ext cx="7145079" cy="1854973"/>
          </a:xfrm>
          <a:prstGeom prst="rect">
            <a:avLst/>
          </a:prstGeom>
          <a:ln>
            <a:noFill/>
          </a:ln>
          <a:effectLst>
            <a:outerShdw blurRad="292100" dist="139700" dir="2700000" algn="tl" rotWithShape="0">
              <a:srgbClr val="333333">
                <a:alpha val="65000"/>
              </a:srgbClr>
            </a:outerShdw>
          </a:effectLst>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264" y="610458"/>
            <a:ext cx="551502" cy="602150"/>
          </a:xfrm>
          <a:prstGeom prst="rect">
            <a:avLst/>
          </a:prstGeom>
        </p:spPr>
      </p:pic>
    </p:spTree>
    <p:extLst>
      <p:ext uri="{BB962C8B-B14F-4D97-AF65-F5344CB8AC3E}">
        <p14:creationId xmlns:p14="http://schemas.microsoft.com/office/powerpoint/2010/main" val="739423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30</a:t>
            </a:fld>
            <a:endParaRPr lang="sv-SE"/>
          </a:p>
        </p:txBody>
      </p:sp>
      <p:pic>
        <p:nvPicPr>
          <p:cNvPr id="3" name="Bildobjekt 2"/>
          <p:cNvPicPr>
            <a:picLocks noChangeAspect="1"/>
          </p:cNvPicPr>
          <p:nvPr/>
        </p:nvPicPr>
        <p:blipFill rotWithShape="1">
          <a:blip r:embed="rId3" cstate="print"/>
          <a:srcRect l="28023" t="29690" r="29418" b="27932"/>
          <a:stretch/>
        </p:blipFill>
        <p:spPr>
          <a:xfrm>
            <a:off x="979831" y="1937359"/>
            <a:ext cx="7184339" cy="4024014"/>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54" y="487858"/>
            <a:ext cx="568384" cy="562757"/>
          </a:xfrm>
          <a:prstGeom prst="rect">
            <a:avLst/>
          </a:prstGeom>
        </p:spPr>
      </p:pic>
    </p:spTree>
    <p:extLst>
      <p:ext uri="{BB962C8B-B14F-4D97-AF65-F5344CB8AC3E}">
        <p14:creationId xmlns:p14="http://schemas.microsoft.com/office/powerpoint/2010/main" val="697400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31985" y="600808"/>
            <a:ext cx="7280031" cy="1694598"/>
          </a:xfrm>
        </p:spPr>
        <p:txBody>
          <a:bodyPr>
            <a:normAutofit fontScale="90000"/>
          </a:bodyPr>
          <a:lstStyle/>
          <a:p>
            <a:r>
              <a:rPr lang="sv-SE" sz="3600" dirty="0">
                <a:solidFill>
                  <a:srgbClr val="FF0000"/>
                </a:solidFill>
              </a:rPr>
              <a:t>Läsa text/Lyssna på text +</a:t>
            </a:r>
            <a:br>
              <a:rPr lang="sv-SE" b="1" dirty="0">
                <a:solidFill>
                  <a:srgbClr val="FF0000"/>
                </a:solidFill>
              </a:rPr>
            </a:br>
            <a:r>
              <a:rPr lang="sv-SE" sz="5300" dirty="0"/>
              <a:t>Fundera på hur det ser ut </a:t>
            </a:r>
            <a:br>
              <a:rPr lang="sv-SE" sz="5300" dirty="0"/>
            </a:br>
            <a:r>
              <a:rPr lang="sv-SE" sz="5300" dirty="0"/>
              <a:t>på din arbetsplats…</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31</a:t>
            </a:fld>
            <a:endParaRPr lang="sv-SE"/>
          </a:p>
        </p:txBody>
      </p:sp>
      <p:pic>
        <p:nvPicPr>
          <p:cNvPr id="4" name="Bildobjekt 3">
            <a:extLst>
              <a:ext uri="{FF2B5EF4-FFF2-40B4-BE49-F238E27FC236}">
                <a16:creationId xmlns:a16="http://schemas.microsoft.com/office/drawing/2014/main" id="{820C2432-B129-42E7-B0AE-0573F4FB9B50}"/>
              </a:ext>
            </a:extLst>
          </p:cNvPr>
          <p:cNvPicPr>
            <a:picLocks noChangeAspect="1"/>
          </p:cNvPicPr>
          <p:nvPr/>
        </p:nvPicPr>
        <p:blipFill rotWithShape="1">
          <a:blip r:embed="rId3"/>
          <a:srcRect l="20000" t="28578" r="21528" b="7334"/>
          <a:stretch/>
        </p:blipFill>
        <p:spPr>
          <a:xfrm>
            <a:off x="1898650" y="2494538"/>
            <a:ext cx="5346700" cy="3662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8079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1282A501-F570-4B51-94A2-8A75EC3EF9B2}" type="slidenum">
              <a:rPr lang="sv-SE" smtClean="0"/>
              <a:pPr/>
              <a:t>32</a:t>
            </a:fld>
            <a:endParaRPr lang="sv-SE"/>
          </a:p>
        </p:txBody>
      </p:sp>
      <p:sp>
        <p:nvSpPr>
          <p:cNvPr id="6" name="Rubrik 5"/>
          <p:cNvSpPr>
            <a:spLocks noGrp="1"/>
          </p:cNvSpPr>
          <p:nvPr>
            <p:ph type="title" idx="4294967295"/>
          </p:nvPr>
        </p:nvSpPr>
        <p:spPr>
          <a:xfrm>
            <a:off x="623889" y="600075"/>
            <a:ext cx="5050080" cy="2111042"/>
          </a:xfrm>
          <a:prstGeom prst="rect">
            <a:avLst/>
          </a:prstGeom>
        </p:spPr>
        <p:txBody>
          <a:bodyPr>
            <a:noAutofit/>
          </a:bodyPr>
          <a:lstStyle/>
          <a:p>
            <a:r>
              <a:rPr lang="sv-SE" sz="4800" b="1" dirty="0"/>
              <a:t>Välj  minst en fråga </a:t>
            </a:r>
            <a:br>
              <a:rPr lang="sv-SE" sz="4800" b="1" dirty="0"/>
            </a:br>
            <a:r>
              <a:rPr lang="sv-SE" sz="4800" b="1" dirty="0"/>
              <a:t>av de som finns i </a:t>
            </a:r>
            <a:br>
              <a:rPr lang="sv-SE" sz="4800" b="1" dirty="0"/>
            </a:br>
            <a:r>
              <a:rPr lang="sv-SE" sz="4800" b="1" dirty="0"/>
              <a:t>det svarta fältet….</a:t>
            </a:r>
            <a:endParaRPr lang="sv-SE" sz="4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100" y="3325592"/>
            <a:ext cx="6475800" cy="2764060"/>
          </a:xfrm>
          <a:prstGeom prst="rect">
            <a:avLst/>
          </a:prstGeom>
        </p:spPr>
      </p:pic>
    </p:spTree>
    <p:extLst>
      <p:ext uri="{BB962C8B-B14F-4D97-AF65-F5344CB8AC3E}">
        <p14:creationId xmlns:p14="http://schemas.microsoft.com/office/powerpoint/2010/main" val="1914844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noAutofit/>
          </a:bodyPr>
          <a:lstStyle/>
          <a:p>
            <a:r>
              <a:rPr lang="sv-SE" sz="3600" dirty="0"/>
              <a:t>Diskutera någon eller några frågor som finns på bilden i mindre grupper</a:t>
            </a:r>
          </a:p>
          <a:p>
            <a:r>
              <a:rPr lang="sv-SE" sz="3600" dirty="0"/>
              <a:t>Sammanfatta varje fråga</a:t>
            </a:r>
          </a:p>
          <a:p>
            <a:pPr marL="0" indent="0">
              <a:buNone/>
            </a:pPr>
            <a:r>
              <a:rPr lang="sv-SE" sz="3600" i="1" dirty="0"/>
              <a:t>Nu ska vi läsa/höra en text om särskilt sårbara grupper.</a:t>
            </a:r>
          </a:p>
        </p:txBody>
      </p:sp>
      <p:sp>
        <p:nvSpPr>
          <p:cNvPr id="4" name="Platshållare för bildnummer 3"/>
          <p:cNvSpPr>
            <a:spLocks noGrp="1"/>
          </p:cNvSpPr>
          <p:nvPr>
            <p:ph type="sldNum" sz="quarter" idx="12"/>
          </p:nvPr>
        </p:nvSpPr>
        <p:spPr/>
        <p:txBody>
          <a:bodyPr/>
          <a:lstStyle/>
          <a:p>
            <a:fld id="{19D4CAB2-EAEE-41CC-8E5E-0E706DB468AD}" type="slidenum">
              <a:rPr lang="sv-SE" smtClean="0"/>
              <a:pPr/>
              <a:t>33</a:t>
            </a:fld>
            <a:endParaRPr lang="sv-SE"/>
          </a:p>
        </p:txBody>
      </p:sp>
    </p:spTree>
    <p:extLst>
      <p:ext uri="{BB962C8B-B14F-4D97-AF65-F5344CB8AC3E}">
        <p14:creationId xmlns:p14="http://schemas.microsoft.com/office/powerpoint/2010/main" val="868103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4000" b="1" dirty="0">
                <a:solidFill>
                  <a:srgbClr val="FF0000"/>
                </a:solidFill>
              </a:rPr>
              <a:t>Läsa text/Lyssna på text +</a:t>
            </a:r>
            <a:br>
              <a:rPr lang="sv-SE" b="1" dirty="0">
                <a:solidFill>
                  <a:srgbClr val="FF0000"/>
                </a:solidFill>
              </a:rPr>
            </a:br>
            <a:r>
              <a:rPr lang="sv-SE" sz="4400" b="1" dirty="0"/>
              <a:t>Bemötande utifrån särskild sårbarhet</a:t>
            </a:r>
            <a:endParaRPr lang="sv-SE" sz="5300" b="1" dirty="0"/>
          </a:p>
        </p:txBody>
      </p:sp>
      <p:sp>
        <p:nvSpPr>
          <p:cNvPr id="4" name="Platshållare för bildnummer 3"/>
          <p:cNvSpPr>
            <a:spLocks noGrp="1"/>
          </p:cNvSpPr>
          <p:nvPr>
            <p:ph type="sldNum" sz="quarter" idx="12"/>
          </p:nvPr>
        </p:nvSpPr>
        <p:spPr/>
        <p:txBody>
          <a:bodyPr/>
          <a:lstStyle/>
          <a:p>
            <a:fld id="{1282A501-F570-4B51-94A2-8A75EC3EF9B2}" type="slidenum">
              <a:rPr lang="sv-SE" smtClean="0"/>
              <a:pPr/>
              <a:t>34</a:t>
            </a:fld>
            <a:endParaRPr lang="sv-SE"/>
          </a:p>
        </p:txBody>
      </p:sp>
      <p:pic>
        <p:nvPicPr>
          <p:cNvPr id="3" name="Bildobjekt 2"/>
          <p:cNvPicPr>
            <a:picLocks noChangeAspect="1"/>
          </p:cNvPicPr>
          <p:nvPr/>
        </p:nvPicPr>
        <p:blipFill rotWithShape="1">
          <a:blip r:embed="rId3" cstate="print"/>
          <a:srcRect l="28663" t="32481" r="29477" b="49328"/>
          <a:stretch/>
        </p:blipFill>
        <p:spPr>
          <a:xfrm>
            <a:off x="931986" y="2697807"/>
            <a:ext cx="7066563" cy="1727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5598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noAutofit/>
          </a:bodyPr>
          <a:lstStyle/>
          <a:p>
            <a:pPr marL="0" indent="0">
              <a:buNone/>
            </a:pPr>
            <a:r>
              <a:rPr lang="sv-SE" sz="2800" dirty="0"/>
              <a:t>På vilket sätt hade Annas situation och hennes behov av stöd kunnat se annorlunda ut om hon:</a:t>
            </a:r>
          </a:p>
          <a:p>
            <a:r>
              <a:rPr lang="sv-SE" sz="2800" dirty="0"/>
              <a:t>Haft en funktionsnedsättning</a:t>
            </a:r>
          </a:p>
          <a:p>
            <a:r>
              <a:rPr lang="sv-SE" sz="2800" dirty="0"/>
              <a:t>Levt i en samkönad relation</a:t>
            </a:r>
          </a:p>
          <a:p>
            <a:r>
              <a:rPr lang="sv-SE" sz="2800" dirty="0"/>
              <a:t>Befunnit sig i ett missbruk/beroende</a:t>
            </a:r>
          </a:p>
          <a:p>
            <a:r>
              <a:rPr lang="sv-SE" sz="2800" dirty="0"/>
              <a:t>Haft svårigheter med det svenska språket</a:t>
            </a:r>
          </a:p>
          <a:p>
            <a:r>
              <a:rPr lang="sv-SE" sz="2800" dirty="0"/>
              <a:t>Vilken beredskap har ni i er verksamhet för att ge stöd till personer i dessa situationer?</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35</a:t>
            </a:fld>
            <a:endParaRPr lang="sv-SE"/>
          </a:p>
        </p:txBody>
      </p:sp>
    </p:spTree>
    <p:extLst>
      <p:ext uri="{BB962C8B-B14F-4D97-AF65-F5344CB8AC3E}">
        <p14:creationId xmlns:p14="http://schemas.microsoft.com/office/powerpoint/2010/main" val="3573063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b="1" dirty="0">
                <a:solidFill>
                  <a:srgbClr val="FF0000"/>
                </a:solidFill>
              </a:rPr>
              <a:t>Läsa text/Lyssna på text +</a:t>
            </a:r>
            <a:br>
              <a:rPr lang="sv-SE" b="1" dirty="0">
                <a:solidFill>
                  <a:srgbClr val="FF0000"/>
                </a:solidFill>
              </a:rPr>
            </a:br>
            <a:r>
              <a:rPr lang="sv-SE" sz="4800" b="1" dirty="0"/>
              <a:t>Föreställningar om våld</a:t>
            </a:r>
            <a:endParaRPr lang="sv-SE" sz="5300" b="1" dirty="0"/>
          </a:p>
        </p:txBody>
      </p:sp>
      <p:sp>
        <p:nvSpPr>
          <p:cNvPr id="4" name="Platshållare för bildnummer 3"/>
          <p:cNvSpPr>
            <a:spLocks noGrp="1"/>
          </p:cNvSpPr>
          <p:nvPr>
            <p:ph type="sldNum" sz="quarter" idx="12"/>
          </p:nvPr>
        </p:nvSpPr>
        <p:spPr/>
        <p:txBody>
          <a:bodyPr/>
          <a:lstStyle/>
          <a:p>
            <a:fld id="{1282A501-F570-4B51-94A2-8A75EC3EF9B2}" type="slidenum">
              <a:rPr lang="sv-SE" smtClean="0"/>
              <a:pPr/>
              <a:t>36</a:t>
            </a:fld>
            <a:endParaRPr lang="sv-SE"/>
          </a:p>
        </p:txBody>
      </p:sp>
      <p:pic>
        <p:nvPicPr>
          <p:cNvPr id="5" name="Bildobjekt 4">
            <a:extLst>
              <a:ext uri="{FF2B5EF4-FFF2-40B4-BE49-F238E27FC236}">
                <a16:creationId xmlns:a16="http://schemas.microsoft.com/office/drawing/2014/main" id="{D59011C1-71D2-477F-ACB4-4C814AFF0262}"/>
              </a:ext>
            </a:extLst>
          </p:cNvPr>
          <p:cNvPicPr>
            <a:picLocks noChangeAspect="1"/>
          </p:cNvPicPr>
          <p:nvPr/>
        </p:nvPicPr>
        <p:blipFill rotWithShape="1">
          <a:blip r:embed="rId3"/>
          <a:srcRect l="20267" t="29767" r="21278" b="51421"/>
          <a:stretch/>
        </p:blipFill>
        <p:spPr>
          <a:xfrm>
            <a:off x="1285875" y="3103243"/>
            <a:ext cx="6443491" cy="12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087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a:bodyPr>
          <a:lstStyle/>
          <a:p>
            <a:r>
              <a:rPr lang="sv-SE" sz="4400" dirty="0">
                <a:solidFill>
                  <a:srgbClr val="FF0000"/>
                </a:solidFill>
              </a:rPr>
              <a:t>Klicka på bubblorna</a:t>
            </a:r>
            <a:br>
              <a:rPr lang="sv-SE" sz="4400" dirty="0">
                <a:solidFill>
                  <a:srgbClr val="FF0000"/>
                </a:solidFill>
              </a:rPr>
            </a:br>
            <a:r>
              <a:rPr lang="sv-SE" sz="4400" dirty="0">
                <a:solidFill>
                  <a:srgbClr val="FF0000"/>
                </a:solidFill>
              </a:rPr>
              <a:t>Läsa text/Lyssna på text</a:t>
            </a:r>
          </a:p>
        </p:txBody>
      </p:sp>
      <p:sp>
        <p:nvSpPr>
          <p:cNvPr id="2" name="Platshållare för bildnummer 1"/>
          <p:cNvSpPr>
            <a:spLocks noGrp="1"/>
          </p:cNvSpPr>
          <p:nvPr>
            <p:ph type="sldNum" sz="quarter" idx="12"/>
          </p:nvPr>
        </p:nvSpPr>
        <p:spPr/>
        <p:txBody>
          <a:bodyPr/>
          <a:lstStyle/>
          <a:p>
            <a:fld id="{1282A501-F570-4B51-94A2-8A75EC3EF9B2}" type="slidenum">
              <a:rPr lang="sv-SE" smtClean="0"/>
              <a:pPr/>
              <a:t>37</a:t>
            </a:fld>
            <a:endParaRPr lang="sv-SE"/>
          </a:p>
        </p:txBody>
      </p:sp>
      <p:pic>
        <p:nvPicPr>
          <p:cNvPr id="6" name="Bildobjekt 5"/>
          <p:cNvPicPr>
            <a:picLocks noChangeAspect="1"/>
          </p:cNvPicPr>
          <p:nvPr/>
        </p:nvPicPr>
        <p:blipFill rotWithShape="1">
          <a:blip r:embed="rId3" cstate="print"/>
          <a:srcRect l="28139" t="49638" r="30291" b="18320"/>
          <a:stretch/>
        </p:blipFill>
        <p:spPr>
          <a:xfrm>
            <a:off x="1063257" y="2589847"/>
            <a:ext cx="7017488" cy="3042547"/>
          </a:xfrm>
          <a:prstGeom prst="rect">
            <a:avLst/>
          </a:prstGeom>
        </p:spPr>
      </p:pic>
    </p:spTree>
    <p:extLst>
      <p:ext uri="{BB962C8B-B14F-4D97-AF65-F5344CB8AC3E}">
        <p14:creationId xmlns:p14="http://schemas.microsoft.com/office/powerpoint/2010/main" val="3974074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normAutofit/>
          </a:bodyPr>
          <a:lstStyle/>
          <a:p>
            <a:r>
              <a:rPr lang="sv-SE" sz="3600" dirty="0"/>
              <a:t>Har ni fler exempel på vanliga föreställningar om våld i nära relationer? </a:t>
            </a:r>
          </a:p>
          <a:p>
            <a:r>
              <a:rPr lang="sv-SE" sz="3600" dirty="0"/>
              <a:t>Hur kan sådana föreställningar påverka stödet till våldsutsatta ifall de finns hos personalen?</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38</a:t>
            </a:fld>
            <a:endParaRPr lang="sv-SE"/>
          </a:p>
        </p:txBody>
      </p:sp>
    </p:spTree>
    <p:extLst>
      <p:ext uri="{BB962C8B-B14F-4D97-AF65-F5344CB8AC3E}">
        <p14:creationId xmlns:p14="http://schemas.microsoft.com/office/powerpoint/2010/main" val="532221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28650" y="365126"/>
            <a:ext cx="7886700" cy="1880769"/>
          </a:xfrm>
        </p:spPr>
        <p:txBody>
          <a:bodyPr>
            <a:noAutofit/>
          </a:bodyPr>
          <a:lstStyle/>
          <a:p>
            <a:r>
              <a:rPr lang="sv-SE" sz="4800" b="1" dirty="0"/>
              <a:t>Lyssna på olika erfarenheter </a:t>
            </a:r>
            <a:br>
              <a:rPr lang="sv-SE" sz="4800" b="1" dirty="0"/>
            </a:br>
            <a:r>
              <a:rPr lang="sv-SE" sz="4800" b="1" dirty="0"/>
              <a:t>av utmaningarna med att </a:t>
            </a:r>
            <a:br>
              <a:rPr lang="sv-SE" sz="4800" b="1" dirty="0"/>
            </a:br>
            <a:r>
              <a:rPr lang="sv-SE" sz="4800" b="1" dirty="0"/>
              <a:t>hjälpa våldsutsatta.</a:t>
            </a:r>
          </a:p>
        </p:txBody>
      </p:sp>
      <p:sp>
        <p:nvSpPr>
          <p:cNvPr id="2" name="Platshållare för bildnummer 1"/>
          <p:cNvSpPr>
            <a:spLocks noGrp="1"/>
          </p:cNvSpPr>
          <p:nvPr>
            <p:ph type="sldNum" sz="quarter" idx="12"/>
          </p:nvPr>
        </p:nvSpPr>
        <p:spPr/>
        <p:txBody>
          <a:bodyPr/>
          <a:lstStyle/>
          <a:p>
            <a:fld id="{9897E3DF-8EDF-4FB4-923B-7FFFF314F6BD}" type="slidenum">
              <a:rPr lang="sv-SE" smtClean="0"/>
              <a:pPr/>
              <a:t>39</a:t>
            </a:fld>
            <a:endParaRPr lang="sv-SE"/>
          </a:p>
        </p:txBody>
      </p:sp>
      <p:pic>
        <p:nvPicPr>
          <p:cNvPr id="5" name="Bildobjekt 4"/>
          <p:cNvPicPr>
            <a:picLocks noChangeAspect="1"/>
          </p:cNvPicPr>
          <p:nvPr/>
        </p:nvPicPr>
        <p:blipFill rotWithShape="1">
          <a:blip r:embed="rId3" cstate="print"/>
          <a:srcRect l="28023" t="57493" r="29360" b="15426"/>
          <a:stretch/>
        </p:blipFill>
        <p:spPr>
          <a:xfrm>
            <a:off x="842426" y="2580032"/>
            <a:ext cx="7194153" cy="2571444"/>
          </a:xfrm>
          <a:prstGeom prst="rect">
            <a:avLst/>
          </a:prstGeom>
        </p:spPr>
      </p:pic>
    </p:spTree>
    <p:extLst>
      <p:ext uri="{BB962C8B-B14F-4D97-AF65-F5344CB8AC3E}">
        <p14:creationId xmlns:p14="http://schemas.microsoft.com/office/powerpoint/2010/main" val="95738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endParaRPr lang="sv-SE"/>
          </a:p>
        </p:txBody>
      </p:sp>
      <p:sp>
        <p:nvSpPr>
          <p:cNvPr id="3" name="Platshållare för innehåll 2"/>
          <p:cNvSpPr>
            <a:spLocks noGrp="1"/>
          </p:cNvSpPr>
          <p:nvPr>
            <p:ph idx="1"/>
          </p:nvPr>
        </p:nvSpPr>
        <p:spPr>
          <a:xfrm>
            <a:off x="628650" y="3147237"/>
            <a:ext cx="7886700" cy="3029726"/>
          </a:xfrm>
        </p:spPr>
        <p:txBody>
          <a:bodyPr>
            <a:noAutofit/>
          </a:bodyPr>
          <a:lstStyle/>
          <a:p>
            <a:r>
              <a:rPr lang="sv-SE" sz="4000" dirty="0"/>
              <a:t>Tankar/Funderingar kring ansvarsfrågan?</a:t>
            </a:r>
          </a:p>
          <a:p>
            <a:pPr marL="0" indent="0">
              <a:buNone/>
            </a:pPr>
            <a:r>
              <a:rPr lang="sv-SE" sz="4000" i="1" dirty="0"/>
              <a:t>Nu ska vi titta lite närmare på </a:t>
            </a:r>
            <a:br>
              <a:rPr lang="sv-SE" sz="4000" i="1" dirty="0"/>
            </a:br>
            <a:r>
              <a:rPr lang="sv-SE" sz="4000" i="1" dirty="0"/>
              <a:t>svensk lagstiftning…</a:t>
            </a:r>
          </a:p>
          <a:p>
            <a:endParaRPr lang="sv-SE" sz="4000" dirty="0"/>
          </a:p>
        </p:txBody>
      </p:sp>
      <p:sp>
        <p:nvSpPr>
          <p:cNvPr id="4" name="Platshållare för bildnummer 3"/>
          <p:cNvSpPr>
            <a:spLocks noGrp="1"/>
          </p:cNvSpPr>
          <p:nvPr>
            <p:ph type="sldNum" sz="quarter" idx="12"/>
          </p:nvPr>
        </p:nvSpPr>
        <p:spPr/>
        <p:txBody>
          <a:bodyPr/>
          <a:lstStyle/>
          <a:p>
            <a:fld id="{26F89C19-40AA-4465-9EC3-99CFA3D05D53}" type="slidenum">
              <a:rPr lang="sv-SE" smtClean="0"/>
              <a:pPr/>
              <a:t>4</a:t>
            </a:fld>
            <a:endParaRPr lang="sv-SE"/>
          </a:p>
        </p:txBody>
      </p:sp>
    </p:spTree>
    <p:extLst>
      <p:ext uri="{BB962C8B-B14F-4D97-AF65-F5344CB8AC3E}">
        <p14:creationId xmlns:p14="http://schemas.microsoft.com/office/powerpoint/2010/main" val="2461830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Kom ihåg!</a:t>
            </a:r>
          </a:p>
        </p:txBody>
      </p:sp>
      <p:sp>
        <p:nvSpPr>
          <p:cNvPr id="3" name="Platshållare för innehåll 2"/>
          <p:cNvSpPr>
            <a:spLocks noGrp="1"/>
          </p:cNvSpPr>
          <p:nvPr>
            <p:ph idx="1"/>
          </p:nvPr>
        </p:nvSpPr>
        <p:spPr>
          <a:xfrm>
            <a:off x="628651" y="2700670"/>
            <a:ext cx="7886700" cy="3655682"/>
          </a:xfrm>
        </p:spPr>
        <p:txBody>
          <a:bodyPr>
            <a:normAutofit lnSpcReduction="10000"/>
          </a:bodyPr>
          <a:lstStyle/>
          <a:p>
            <a:r>
              <a:rPr lang="sv-SE" dirty="0"/>
              <a:t>Långt ifrån alla våldsutsatta berättar självmant om vad de varit med om. Det är därför viktigt att ställa frågor om våld för att kunna upptäcka våldsutsattheten och erbjuda stöd till den som utsatts.</a:t>
            </a:r>
          </a:p>
          <a:p>
            <a:r>
              <a:rPr lang="sv-SE" dirty="0"/>
              <a:t>Ett gott bemötande kan vara avgörande för att den våldsutsatta ska känna förtroende till den yrkesverksamma och våga berätta om sina erfarenheter.</a:t>
            </a:r>
          </a:p>
          <a:p>
            <a:r>
              <a:rPr lang="sv-SE" dirty="0"/>
              <a:t>Den som befinner sig i en särskild sårbarhet kan behöva särskilt anpassade stödinsatser. Insatserna ska alltid anpassas utifrån individens specifika behov.</a:t>
            </a:r>
          </a:p>
        </p:txBody>
      </p:sp>
      <p:sp>
        <p:nvSpPr>
          <p:cNvPr id="4" name="Platshållare för bildnummer 3"/>
          <p:cNvSpPr>
            <a:spLocks noGrp="1"/>
          </p:cNvSpPr>
          <p:nvPr>
            <p:ph type="sldNum" sz="quarter" idx="12"/>
          </p:nvPr>
        </p:nvSpPr>
        <p:spPr/>
        <p:txBody>
          <a:bodyPr/>
          <a:lstStyle/>
          <a:p>
            <a:fld id="{26F89C19-40AA-4465-9EC3-99CFA3D05D53}" type="slidenum">
              <a:rPr lang="sv-SE" smtClean="0"/>
              <a:pPr/>
              <a:t>40</a:t>
            </a:fld>
            <a:endParaRPr lang="sv-SE"/>
          </a:p>
        </p:txBody>
      </p:sp>
    </p:spTree>
    <p:extLst>
      <p:ext uri="{BB962C8B-B14F-4D97-AF65-F5344CB8AC3E}">
        <p14:creationId xmlns:p14="http://schemas.microsoft.com/office/powerpoint/2010/main" val="4086171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br>
              <a:rPr lang="sv-SE" dirty="0"/>
            </a:br>
            <a:r>
              <a:rPr lang="sv-SE" dirty="0"/>
              <a:t>Knyt ihop lektionen</a:t>
            </a:r>
          </a:p>
        </p:txBody>
      </p:sp>
      <p:sp>
        <p:nvSpPr>
          <p:cNvPr id="9" name="Platshållare för innehåll 8"/>
          <p:cNvSpPr>
            <a:spLocks noGrp="1"/>
          </p:cNvSpPr>
          <p:nvPr>
            <p:ph idx="1"/>
          </p:nvPr>
        </p:nvSpPr>
        <p:spPr>
          <a:xfrm>
            <a:off x="628650" y="2776324"/>
            <a:ext cx="8515350" cy="3189257"/>
          </a:xfrm>
        </p:spPr>
        <p:txBody>
          <a:bodyPr/>
          <a:lstStyle/>
          <a:p>
            <a:r>
              <a:rPr lang="sv-SE" dirty="0"/>
              <a:t>Vad har varit nytt? Vad har varit intressant?</a:t>
            </a:r>
          </a:p>
          <a:p>
            <a:r>
              <a:rPr lang="sv-SE" dirty="0"/>
              <a:t>Uppgift till nästa pass? Läsa…?</a:t>
            </a:r>
          </a:p>
          <a:p>
            <a:endParaRPr lang="sv-SE" sz="1292" dirty="0"/>
          </a:p>
          <a:p>
            <a:endParaRPr lang="sv-SE" dirty="0"/>
          </a:p>
          <a:p>
            <a:pPr marL="0" indent="0">
              <a:buNone/>
            </a:pPr>
            <a:endParaRPr lang="sv-SE" sz="900" dirty="0"/>
          </a:p>
          <a:p>
            <a:r>
              <a:rPr lang="sv-SE" dirty="0"/>
              <a:t>Vi ska nu gå vidare och sammanfatta utbildningen och fundera på vad framtida utmaningar</a:t>
            </a:r>
          </a:p>
        </p:txBody>
      </p:sp>
      <p:sp>
        <p:nvSpPr>
          <p:cNvPr id="2" name="Platshållare för bildnummer 1"/>
          <p:cNvSpPr>
            <a:spLocks noGrp="1"/>
          </p:cNvSpPr>
          <p:nvPr>
            <p:ph type="sldNum" sz="quarter" idx="12"/>
          </p:nvPr>
        </p:nvSpPr>
        <p:spPr/>
        <p:txBody>
          <a:bodyPr/>
          <a:lstStyle/>
          <a:p>
            <a:fld id="{306AC89D-229F-4005-B047-CCD7B32CE1DD}" type="slidenum">
              <a:rPr lang="sv-SE" smtClean="0"/>
              <a:pPr/>
              <a:t>41</a:t>
            </a:fld>
            <a:endParaRPr lang="sv-SE"/>
          </a:p>
        </p:txBody>
      </p:sp>
      <p:sp>
        <p:nvSpPr>
          <p:cNvPr id="10" name="Rektangel med rundade hörn 9"/>
          <p:cNvSpPr/>
          <p:nvPr/>
        </p:nvSpPr>
        <p:spPr>
          <a:xfrm>
            <a:off x="3229890" y="5803293"/>
            <a:ext cx="2697805" cy="667398"/>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46" b="1" dirty="0"/>
              <a:t>TILL NÄSTA LEKTION</a:t>
            </a:r>
          </a:p>
        </p:txBody>
      </p:sp>
      <p:sp>
        <p:nvSpPr>
          <p:cNvPr id="6" name="Rektangel med rundade hörn 5"/>
          <p:cNvSpPr/>
          <p:nvPr/>
        </p:nvSpPr>
        <p:spPr>
          <a:xfrm>
            <a:off x="3053224" y="3890413"/>
            <a:ext cx="3051136" cy="667398"/>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46" b="1" dirty="0"/>
              <a:t>TILLBAKA TILL STARTSIDAN</a:t>
            </a:r>
          </a:p>
        </p:txBody>
      </p:sp>
    </p:spTree>
    <p:extLst>
      <p:ext uri="{BB962C8B-B14F-4D97-AF65-F5344CB8AC3E}">
        <p14:creationId xmlns:p14="http://schemas.microsoft.com/office/powerpoint/2010/main" val="563710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solidFill>
                  <a:srgbClr val="FF0000"/>
                </a:solidFill>
              </a:rPr>
              <a:t>Läsa text/Lyssna på text +</a:t>
            </a:r>
            <a:br>
              <a:rPr lang="sv-SE" sz="3323" dirty="0">
                <a:solidFill>
                  <a:srgbClr val="FF0000"/>
                </a:solidFill>
              </a:rPr>
            </a:br>
            <a:r>
              <a:rPr lang="sv-SE" sz="4800" dirty="0"/>
              <a:t>Svensk lagstiftning</a:t>
            </a:r>
            <a:endParaRPr lang="sv-SE" dirty="0"/>
          </a:p>
        </p:txBody>
      </p:sp>
      <p:sp>
        <p:nvSpPr>
          <p:cNvPr id="3" name="Platshållare för bildnummer 2"/>
          <p:cNvSpPr>
            <a:spLocks noGrp="1"/>
          </p:cNvSpPr>
          <p:nvPr>
            <p:ph type="sldNum" sz="quarter" idx="12"/>
          </p:nvPr>
        </p:nvSpPr>
        <p:spPr/>
        <p:txBody>
          <a:bodyPr/>
          <a:lstStyle/>
          <a:p>
            <a:fld id="{1282A501-F570-4B51-94A2-8A75EC3EF9B2}" type="slidenum">
              <a:rPr lang="sv-SE" smtClean="0"/>
              <a:pPr/>
              <a:t>5</a:t>
            </a:fld>
            <a:endParaRPr lang="sv-SE"/>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640" y="2452440"/>
            <a:ext cx="6086930" cy="2598079"/>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264" y="600643"/>
            <a:ext cx="551502" cy="602150"/>
          </a:xfrm>
          <a:prstGeom prst="rect">
            <a:avLst/>
          </a:prstGeom>
        </p:spPr>
      </p:pic>
    </p:spTree>
    <p:extLst>
      <p:ext uri="{BB962C8B-B14F-4D97-AF65-F5344CB8AC3E}">
        <p14:creationId xmlns:p14="http://schemas.microsoft.com/office/powerpoint/2010/main" val="48984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type="body" idx="1"/>
          </p:nvPr>
        </p:nvSpPr>
        <p:spPr>
          <a:xfrm>
            <a:off x="623888" y="2711117"/>
            <a:ext cx="8520111" cy="3378535"/>
          </a:xfrm>
        </p:spPr>
        <p:txBody>
          <a:bodyPr>
            <a:noAutofit/>
          </a:bodyPr>
          <a:lstStyle/>
          <a:p>
            <a:r>
              <a:rPr lang="sv-SE" sz="4000" dirty="0"/>
              <a:t>Finns det annan lagstiftning än Brottsbalken (BrB) som har betydelse för den brottsutsatta? 	</a:t>
            </a:r>
            <a:br>
              <a:rPr lang="sv-SE" sz="4000" dirty="0"/>
            </a:br>
            <a:r>
              <a:rPr lang="sv-SE" sz="4000" dirty="0"/>
              <a:t>(Exempelvis: LSS, HSL, SoL, SFB)</a:t>
            </a:r>
          </a:p>
          <a:p>
            <a:pPr marL="0" indent="0">
              <a:buNone/>
            </a:pPr>
            <a:r>
              <a:rPr lang="sv-SE" sz="4000" i="1" dirty="0"/>
              <a:t>Nu ska vi titta närmare Socialstyrelsens föreskrifter och allmänna råd.</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6</a:t>
            </a:fld>
            <a:endParaRPr lang="sv-SE"/>
          </a:p>
        </p:txBody>
      </p:sp>
    </p:spTree>
    <p:extLst>
      <p:ext uri="{BB962C8B-B14F-4D97-AF65-F5344CB8AC3E}">
        <p14:creationId xmlns:p14="http://schemas.microsoft.com/office/powerpoint/2010/main" val="1904724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1282A501-F570-4B51-94A2-8A75EC3EF9B2}" type="slidenum">
              <a:rPr lang="sv-SE" smtClean="0"/>
              <a:pPr/>
              <a:t>7</a:t>
            </a:fld>
            <a:endParaRPr lang="sv-SE"/>
          </a:p>
        </p:txBody>
      </p:sp>
      <p:pic>
        <p:nvPicPr>
          <p:cNvPr id="3" name="Bildobjekt 2"/>
          <p:cNvPicPr>
            <a:picLocks noChangeAspect="1"/>
          </p:cNvPicPr>
          <p:nvPr/>
        </p:nvPicPr>
        <p:blipFill rotWithShape="1">
          <a:blip r:embed="rId3" cstate="print"/>
          <a:srcRect l="25291" t="32170" r="26744" b="20284"/>
          <a:stretch/>
        </p:blipFill>
        <p:spPr>
          <a:xfrm>
            <a:off x="996080" y="2069669"/>
            <a:ext cx="7151841" cy="3987692"/>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7198" y="458403"/>
            <a:ext cx="568384" cy="562757"/>
          </a:xfrm>
          <a:prstGeom prst="rect">
            <a:avLst/>
          </a:prstGeom>
        </p:spPr>
      </p:pic>
    </p:spTree>
    <p:extLst>
      <p:ext uri="{BB962C8B-B14F-4D97-AF65-F5344CB8AC3E}">
        <p14:creationId xmlns:p14="http://schemas.microsoft.com/office/powerpoint/2010/main" val="91870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endParaRPr lang="sv-SE"/>
          </a:p>
        </p:txBody>
      </p:sp>
      <p:sp>
        <p:nvSpPr>
          <p:cNvPr id="4" name="Platshållare för innehåll 3"/>
          <p:cNvSpPr>
            <a:spLocks noGrp="1"/>
          </p:cNvSpPr>
          <p:nvPr>
            <p:ph idx="1"/>
          </p:nvPr>
        </p:nvSpPr>
        <p:spPr>
          <a:xfrm>
            <a:off x="628650" y="3763925"/>
            <a:ext cx="7886700" cy="2413037"/>
          </a:xfrm>
        </p:spPr>
        <p:txBody>
          <a:bodyPr>
            <a:noAutofit/>
          </a:bodyPr>
          <a:lstStyle/>
          <a:p>
            <a:pPr marL="0" indent="0">
              <a:buNone/>
            </a:pPr>
            <a:r>
              <a:rPr lang="sv-SE" sz="4400" i="1" dirty="0"/>
              <a:t>Kände ni till förskrifterna?</a:t>
            </a:r>
          </a:p>
          <a:p>
            <a:pPr marL="0" indent="0">
              <a:buNone/>
            </a:pPr>
            <a:r>
              <a:rPr lang="sv-SE" sz="4400" i="1" dirty="0"/>
              <a:t>Vi ska nu få se ett exempel på hur det kan se ut…</a:t>
            </a:r>
          </a:p>
        </p:txBody>
      </p:sp>
      <p:sp>
        <p:nvSpPr>
          <p:cNvPr id="2" name="Platshållare för bildnummer 1"/>
          <p:cNvSpPr>
            <a:spLocks noGrp="1"/>
          </p:cNvSpPr>
          <p:nvPr>
            <p:ph type="sldNum" sz="quarter" idx="12"/>
          </p:nvPr>
        </p:nvSpPr>
        <p:spPr/>
        <p:txBody>
          <a:bodyPr/>
          <a:lstStyle/>
          <a:p>
            <a:fld id="{26F89C19-40AA-4465-9EC3-99CFA3D05D53}" type="slidenum">
              <a:rPr lang="sv-SE" smtClean="0"/>
              <a:pPr/>
              <a:t>8</a:t>
            </a:fld>
            <a:endParaRPr lang="sv-SE"/>
          </a:p>
        </p:txBody>
      </p:sp>
    </p:spTree>
    <p:extLst>
      <p:ext uri="{BB962C8B-B14F-4D97-AF65-F5344CB8AC3E}">
        <p14:creationId xmlns:p14="http://schemas.microsoft.com/office/powerpoint/2010/main" val="146320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1" dirty="0">
                <a:solidFill>
                  <a:srgbClr val="FF0000"/>
                </a:solidFill>
              </a:rPr>
              <a:t>Läsa text/Lyssna på text +</a:t>
            </a:r>
            <a:br>
              <a:rPr lang="sv-SE" b="1" dirty="0">
                <a:solidFill>
                  <a:srgbClr val="FF0000"/>
                </a:solidFill>
              </a:rPr>
            </a:br>
            <a:r>
              <a:rPr lang="sv-SE" sz="4800" dirty="0">
                <a:solidFill>
                  <a:srgbClr val="000000"/>
                </a:solidFill>
              </a:rPr>
              <a:t>Därefter ska vi titta på filmen</a:t>
            </a:r>
            <a:endParaRPr lang="sv-SE" b="1" dirty="0">
              <a:solidFill>
                <a:srgbClr val="000000"/>
              </a:solidFill>
            </a:endParaRPr>
          </a:p>
        </p:txBody>
      </p:sp>
      <p:sp>
        <p:nvSpPr>
          <p:cNvPr id="4" name="Platshållare för bildnummer 3"/>
          <p:cNvSpPr>
            <a:spLocks noGrp="1"/>
          </p:cNvSpPr>
          <p:nvPr>
            <p:ph type="sldNum" sz="quarter" idx="12"/>
          </p:nvPr>
        </p:nvSpPr>
        <p:spPr/>
        <p:txBody>
          <a:bodyPr/>
          <a:lstStyle/>
          <a:p>
            <a:fld id="{1282A501-F570-4B51-94A2-8A75EC3EF9B2}" type="slidenum">
              <a:rPr lang="sv-SE" smtClean="0"/>
              <a:pPr/>
              <a:t>9</a:t>
            </a:fld>
            <a:endParaRPr lang="sv-SE"/>
          </a:p>
        </p:txBody>
      </p:sp>
      <p:pic>
        <p:nvPicPr>
          <p:cNvPr id="3" name="Bildobjekt 2"/>
          <p:cNvPicPr>
            <a:picLocks noChangeAspect="1"/>
          </p:cNvPicPr>
          <p:nvPr/>
        </p:nvPicPr>
        <p:blipFill rotWithShape="1">
          <a:blip r:embed="rId3" cstate="print"/>
          <a:srcRect l="33537" t="33482" r="34661" b="42848"/>
          <a:stretch/>
        </p:blipFill>
        <p:spPr>
          <a:xfrm>
            <a:off x="1325031" y="2481885"/>
            <a:ext cx="6493939" cy="2718663"/>
          </a:xfrm>
          <a:prstGeom prst="rect">
            <a:avLst/>
          </a:prstGeom>
          <a:ln>
            <a:solidFill>
              <a:schemeClr val="bg1">
                <a:lumMod val="85000"/>
              </a:schemeClr>
            </a:solidFill>
          </a:ln>
        </p:spPr>
      </p:pic>
      <p:pic>
        <p:nvPicPr>
          <p:cNvPr id="5" name="Bildobjekt 4">
            <a:extLst>
              <a:ext uri="{FF2B5EF4-FFF2-40B4-BE49-F238E27FC236}">
                <a16:creationId xmlns:a16="http://schemas.microsoft.com/office/drawing/2014/main" id="{E89A89F7-8AA8-4C10-8525-4E73C27A1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264" y="610458"/>
            <a:ext cx="551502" cy="602150"/>
          </a:xfrm>
          <a:prstGeom prst="rect">
            <a:avLst/>
          </a:prstGeom>
        </p:spPr>
      </p:pic>
    </p:spTree>
    <p:extLst>
      <p:ext uri="{BB962C8B-B14F-4D97-AF65-F5344CB8AC3E}">
        <p14:creationId xmlns:p14="http://schemas.microsoft.com/office/powerpoint/2010/main" val="4120097091"/>
      </p:ext>
    </p:extLst>
  </p:cSld>
  <p:clrMapOvr>
    <a:masterClrMapping/>
  </p:clrMapOvr>
</p:sld>
</file>

<file path=ppt/theme/theme1.xml><?xml version="1.0" encoding="utf-8"?>
<a:theme xmlns:a="http://schemas.openxmlformats.org/drawingml/2006/main" name="5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Anpassad formgivning">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Anpassad formgivning">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CF9845F3-ECFA-4010-B4BD-F64B9C52F19A}"/>
    </a:ext>
  </a:extLst>
</a:theme>
</file>

<file path=ppt/theme/theme13.xml><?xml version="1.0" encoding="utf-8"?>
<a:theme xmlns:a="http://schemas.openxmlformats.org/drawingml/2006/main" name="14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7CB5736F-FAB0-4C25-BB26-62E24780DCF4}"/>
    </a:ext>
  </a:extLst>
</a:theme>
</file>

<file path=ppt/theme/theme14.xml><?xml version="1.0" encoding="utf-8"?>
<a:theme xmlns:a="http://schemas.openxmlformats.org/drawingml/2006/main" name="15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6C00E94C-EAAE-4901-A24C-A543EAA20092}"/>
    </a:ext>
  </a:extLst>
</a:theme>
</file>

<file path=ppt/theme/theme15.xml><?xml version="1.0" encoding="utf-8"?>
<a:theme xmlns:a="http://schemas.openxmlformats.org/drawingml/2006/main" name="16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85C1CC2A-F832-4760-982A-17B6E0A04CBF}"/>
    </a:ext>
  </a:ext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84E6B984-B50D-4626-B1F9-A32313AAAC78}" vid="{DCD32E06-1877-45F8-AF2D-AF3ADEF60200}"/>
    </a:ext>
  </a:extLst>
</a:theme>
</file>

<file path=ppt/theme/theme6.xml><?xml version="1.0" encoding="utf-8"?>
<a:theme xmlns:a="http://schemas.openxmlformats.org/drawingml/2006/main" name="9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84E6B984-B50D-4626-B1F9-A32313AAAC78}" vid="{1B862FFA-25FE-415A-849F-1181BBB702F2}"/>
    </a:ext>
  </a:extLst>
</a:theme>
</file>

<file path=ppt/theme/theme7.xml><?xml version="1.0" encoding="utf-8"?>
<a:theme xmlns:a="http://schemas.openxmlformats.org/drawingml/2006/main" name="10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84E6B984-B50D-4626-B1F9-A32313AAAC78}" vid="{BCFA0873-1F84-4AAC-919D-4BCA6EE11740}"/>
    </a:ext>
  </a:extLst>
</a:theme>
</file>

<file path=ppt/theme/theme8.xml><?xml version="1.0" encoding="utf-8"?>
<a:theme xmlns:a="http://schemas.openxmlformats.org/drawingml/2006/main" name="11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84E6B984-B50D-4626-B1F9-A32313AAAC78}" vid="{ED3B912D-3640-4BA1-9934-A0DBD03EEE5D}"/>
    </a:ext>
  </a:extLst>
</a:theme>
</file>

<file path=ppt/theme/theme9.xml><?xml version="1.0" encoding="utf-8"?>
<a:theme xmlns:a="http://schemas.openxmlformats.org/drawingml/2006/main" name="12_Anpassad formgivning">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1047</TotalTime>
  <Words>1135</Words>
  <Application>Microsoft Office PowerPoint</Application>
  <PresentationFormat>Bildspel på skärmen (4:3)</PresentationFormat>
  <Paragraphs>208</Paragraphs>
  <Slides>41</Slides>
  <Notes>38</Notes>
  <HiddenSlides>0</HiddenSlides>
  <MMClips>0</MMClips>
  <ScaleCrop>false</ScaleCrop>
  <HeadingPairs>
    <vt:vector size="6" baseType="variant">
      <vt:variant>
        <vt:lpstr>Använt teckensnitt</vt:lpstr>
      </vt:variant>
      <vt:variant>
        <vt:i4>4</vt:i4>
      </vt:variant>
      <vt:variant>
        <vt:lpstr>Tema</vt:lpstr>
      </vt:variant>
      <vt:variant>
        <vt:i4>15</vt:i4>
      </vt:variant>
      <vt:variant>
        <vt:lpstr>Bildrubriker</vt:lpstr>
      </vt:variant>
      <vt:variant>
        <vt:i4>41</vt:i4>
      </vt:variant>
    </vt:vector>
  </HeadingPairs>
  <TitlesOfParts>
    <vt:vector size="60" baseType="lpstr">
      <vt:lpstr>Arial</vt:lpstr>
      <vt:lpstr>Calibri</vt:lpstr>
      <vt:lpstr>Calibri Light</vt:lpstr>
      <vt:lpstr>Wingdings</vt:lpstr>
      <vt:lpstr>5_Anpassad formgivning</vt:lpstr>
      <vt:lpstr>4_Anpassad formgivning</vt:lpstr>
      <vt:lpstr>Anpassad formgivning</vt:lpstr>
      <vt:lpstr>1_Anpassad formgivning</vt:lpstr>
      <vt:lpstr>8_Anpassad formgivning</vt:lpstr>
      <vt:lpstr>9_Anpassad formgivning</vt:lpstr>
      <vt:lpstr>10_Anpassad formgivning</vt:lpstr>
      <vt:lpstr>11_Anpassad formgivning</vt:lpstr>
      <vt:lpstr>12_Anpassad formgivning</vt:lpstr>
      <vt:lpstr>6_Anpassad formgivning</vt:lpstr>
      <vt:lpstr>2_Anpassad formgivning</vt:lpstr>
      <vt:lpstr>13_Anpassad formgivning</vt:lpstr>
      <vt:lpstr>14_Anpassad formgivning</vt:lpstr>
      <vt:lpstr>15_Anpassad formgivning</vt:lpstr>
      <vt:lpstr>16_Anpassad formgivning</vt:lpstr>
      <vt:lpstr>Del 4:1</vt:lpstr>
      <vt:lpstr>Annas vardag fortsätter…</vt:lpstr>
      <vt:lpstr>Läsa text/Lyssna på text + Samhällets ansvar</vt:lpstr>
      <vt:lpstr>PowerPoint-presentation</vt:lpstr>
      <vt:lpstr>Läsa text/Lyssna på text + Svensk lagstiftning</vt:lpstr>
      <vt:lpstr>PowerPoint-presentation</vt:lpstr>
      <vt:lpstr>PowerPoint-presentation</vt:lpstr>
      <vt:lpstr>PowerPoint-presentation</vt:lpstr>
      <vt:lpstr>Läsa text/Lyssna på text + Därefter ska vi titta på filmen</vt:lpstr>
      <vt:lpstr>Anna &amp; Adam - en fallbeskrivning</vt:lpstr>
      <vt:lpstr>PowerPoint-presentation</vt:lpstr>
      <vt:lpstr>Vem ska göra vad? Vad ska samhället göra för att hjälpa Anna, Adam och barnen. Klicka på filmerna för att lära mer om vad olika instanser ska  bidra med.</vt:lpstr>
      <vt:lpstr>PowerPoint-presentation</vt:lpstr>
      <vt:lpstr>PowerPoint-presentation</vt:lpstr>
      <vt:lpstr>Läsa text/Lyssna på text  + Att arbeta med våldsutövare</vt:lpstr>
      <vt:lpstr>PowerPoint-presentation</vt:lpstr>
      <vt:lpstr>PowerPoint-presentation</vt:lpstr>
      <vt:lpstr>Läsa text/Lyssna på text + Samverkan</vt:lpstr>
      <vt:lpstr>PowerPoint-presentation</vt:lpstr>
      <vt:lpstr>Lyssna på olika erfarenheter av att samverka och att möta och hjälpa våldsutsatta…</vt:lpstr>
      <vt:lpstr>Kom ihåg!</vt:lpstr>
      <vt:lpstr> Knyt ihop lektionen</vt:lpstr>
      <vt:lpstr>Del 4:2</vt:lpstr>
      <vt:lpstr>Berättelsen från början …</vt:lpstr>
      <vt:lpstr>PowerPoint-presentation</vt:lpstr>
      <vt:lpstr>PowerPoint-presentation</vt:lpstr>
      <vt:lpstr>PowerPoint-presentation</vt:lpstr>
      <vt:lpstr>Läsa text/Lyssna på text +  Bra att tänka på när du ställer frågor om våld…</vt:lpstr>
      <vt:lpstr>PowerPoint-presentation</vt:lpstr>
      <vt:lpstr>PowerPoint-presentation</vt:lpstr>
      <vt:lpstr>Läsa text/Lyssna på text + Fundera på hur det ser ut  på din arbetsplats…</vt:lpstr>
      <vt:lpstr>Välj  minst en fråga  av de som finns i  det svarta fältet….</vt:lpstr>
      <vt:lpstr>PowerPoint-presentation</vt:lpstr>
      <vt:lpstr>Läsa text/Lyssna på text + Bemötande utifrån särskild sårbarhet</vt:lpstr>
      <vt:lpstr>PowerPoint-presentation</vt:lpstr>
      <vt:lpstr>Läsa text/Lyssna på text + Föreställningar om våld</vt:lpstr>
      <vt:lpstr>Klicka på bubblorna Läsa text/Lyssna på text</vt:lpstr>
      <vt:lpstr>PowerPoint-presentation</vt:lpstr>
      <vt:lpstr>Lyssna på olika erfarenheter  av utmaningarna med att  hjälpa våldsutsatta.</vt:lpstr>
      <vt:lpstr>Kom ihåg!</vt:lpstr>
      <vt:lpstr> Knyt ihop lektionen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Kerstin Kristensen</dc:creator>
  <cp:lastModifiedBy>Kerstin Kristensen</cp:lastModifiedBy>
  <cp:revision>157</cp:revision>
  <cp:lastPrinted>2017-04-18T07:40:59Z</cp:lastPrinted>
  <dcterms:created xsi:type="dcterms:W3CDTF">2016-09-20T08:13:01Z</dcterms:created>
  <dcterms:modified xsi:type="dcterms:W3CDTF">2017-09-10T12:11:23Z</dcterms:modified>
</cp:coreProperties>
</file>